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9" r:id="rId1"/>
  </p:sldMasterIdLst>
  <p:notesMasterIdLst>
    <p:notesMasterId r:id="rId15"/>
  </p:notesMasterIdLst>
  <p:handoutMasterIdLst>
    <p:handoutMasterId r:id="rId16"/>
  </p:handoutMasterIdLst>
  <p:sldIdLst>
    <p:sldId id="259" r:id="rId2"/>
    <p:sldId id="267" r:id="rId3"/>
    <p:sldId id="268" r:id="rId4"/>
    <p:sldId id="269" r:id="rId5"/>
    <p:sldId id="270" r:id="rId6"/>
    <p:sldId id="260" r:id="rId7"/>
    <p:sldId id="261" r:id="rId8"/>
    <p:sldId id="264" r:id="rId9"/>
    <p:sldId id="265" r:id="rId10"/>
    <p:sldId id="266" r:id="rId11"/>
    <p:sldId id="262" r:id="rId12"/>
    <p:sldId id="263" r:id="rId13"/>
    <p:sldId id="271" r:id="rId1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19" autoAdjust="0"/>
    <p:restoredTop sz="96208"/>
  </p:normalViewPr>
  <p:slideViewPr>
    <p:cSldViewPr snapToGrid="0" snapToObjects="1">
      <p:cViewPr varScale="1">
        <p:scale>
          <a:sx n="105" d="100"/>
          <a:sy n="105" d="100"/>
        </p:scale>
        <p:origin x="200" y="3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9B173D-BDE1-334A-A54B-AB7416F088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A8520C-8460-0D42-86C9-D0794A4B3E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85B03-F712-974C-A1D8-1F9A468F5B60}" type="datetimeFigureOut">
              <a:rPr lang="en-US" smtClean="0"/>
              <a:t>5/24/22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5F3C87-CBF7-CC4C-8F0D-1EB8B06357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9DA787-5DE4-CD4A-B75E-AC89ED789C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74958-CA5E-0C46-B182-67DF590DF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69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EF3F-35E2-3B43-BF81-CFC248C52316}" type="datetimeFigureOut">
              <a:rPr lang="en-US" smtClean="0"/>
              <a:t>5/24/22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03F89-1949-E64B-AC42-D3BE5974B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65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CL Branding background">
            <a:extLst>
              <a:ext uri="{FF2B5EF4-FFF2-40B4-BE49-F238E27FC236}">
                <a16:creationId xmlns:a16="http://schemas.microsoft.com/office/drawing/2014/main" id="{EA4C8DDC-D29E-5E43-9BC2-FD84B2117884}"/>
              </a:ext>
            </a:extLst>
          </p:cNvPr>
          <p:cNvSpPr/>
          <p:nvPr userDrawn="1"/>
        </p:nvSpPr>
        <p:spPr>
          <a:xfrm>
            <a:off x="0" y="0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UCL Brand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25" cy="1341123"/>
          </a:xfrm>
          <a:prstGeom prst="rect">
            <a:avLst/>
          </a:prstGeom>
        </p:spPr>
      </p:pic>
      <p:sp>
        <p:nvSpPr>
          <p:cNvPr id="13" name="Faculty, Department title">
            <a:extLst>
              <a:ext uri="{FF2B5EF4-FFF2-40B4-BE49-F238E27FC236}">
                <a16:creationId xmlns:a16="http://schemas.microsoft.com/office/drawing/2014/main" id="{7B844C1D-C9E2-A040-B3FD-0E3861E051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  <a:endParaRPr lang="en-US" dirty="0"/>
          </a:p>
        </p:txBody>
      </p:sp>
      <p:sp>
        <p:nvSpPr>
          <p:cNvPr id="9" name="Main image" descr="Image">
            <a:extLst>
              <a:ext uri="{FF2B5EF4-FFF2-40B4-BE49-F238E27FC236}">
                <a16:creationId xmlns:a16="http://schemas.microsoft.com/office/drawing/2014/main" id="{FD55159A-63D1-334F-B344-448B05BC84B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440000"/>
            <a:ext cx="12192000" cy="5421086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Main Headline" descr="Headline">
            <a:extLst>
              <a:ext uri="{FF2B5EF4-FFF2-40B4-BE49-F238E27FC236}">
                <a16:creationId xmlns:a16="http://schemas.microsoft.com/office/drawing/2014/main" id="{6D1BEB54-27B8-4348-8671-D93B41DC5E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549105"/>
            <a:ext cx="7560000" cy="2340000"/>
          </a:xfrm>
          <a:solidFill>
            <a:srgbClr val="FFFFFF"/>
          </a:solidFill>
        </p:spPr>
        <p:txBody>
          <a:bodyPr lIns="360000" tIns="18000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Main headline,</a:t>
            </a:r>
            <a:br>
              <a:rPr lang="en-US" dirty="0"/>
            </a:br>
            <a:r>
              <a:rPr lang="en-US" dirty="0"/>
              <a:t>Arial 44pt bold</a:t>
            </a:r>
          </a:p>
        </p:txBody>
      </p:sp>
    </p:spTree>
    <p:extLst>
      <p:ext uri="{BB962C8B-B14F-4D97-AF65-F5344CB8AC3E}">
        <p14:creationId xmlns:p14="http://schemas.microsoft.com/office/powerpoint/2010/main" val="2079837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7" name="Text" descr="Text">
            <a:extLst>
              <a:ext uri="{FF2B5EF4-FFF2-40B4-BE49-F238E27FC236}">
                <a16:creationId xmlns:a16="http://schemas.microsoft.com/office/drawing/2014/main" id="{2D2A157B-B06B-5E44-8987-B8F38A7435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5399088" cy="3600000"/>
          </a:xfrm>
        </p:spPr>
        <p:txBody>
          <a:bodyPr/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222250" indent="-222250"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" descr="Text">
            <a:extLst>
              <a:ext uri="{FF2B5EF4-FFF2-40B4-BE49-F238E27FC236}">
                <a16:creationId xmlns:a16="http://schemas.microsoft.com/office/drawing/2014/main" id="{35F69D9D-B78C-6D4D-8B1E-AB31E336A5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40000" y="2412000"/>
            <a:ext cx="5399088" cy="3600000"/>
          </a:xfrm>
        </p:spPr>
        <p:txBody>
          <a:bodyPr/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222250" indent="-222250"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5/24/22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627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 3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8" name="Text" descr="Text">
            <a:extLst>
              <a:ext uri="{FF2B5EF4-FFF2-40B4-BE49-F238E27FC236}">
                <a16:creationId xmlns:a16="http://schemas.microsoft.com/office/drawing/2014/main" id="{83D66963-CB2B-4B4F-BCF3-CFD7FD192F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3420000" cy="3600000"/>
          </a:xfrm>
        </p:spPr>
        <p:txBody>
          <a:bodyPr/>
          <a:lstStyle>
            <a:lvl1pPr marL="11112" indent="0">
              <a:buNone/>
              <a:defRPr sz="1800"/>
            </a:lvl1pPr>
            <a:lvl3pPr marL="180975" indent="-171450">
              <a:buFont typeface="Arial" panose="020B0604020202020204" pitchFamily="34" charset="0"/>
              <a:buChar char="•"/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" descr="Text">
            <a:extLst>
              <a:ext uri="{FF2B5EF4-FFF2-40B4-BE49-F238E27FC236}">
                <a16:creationId xmlns:a16="http://schemas.microsoft.com/office/drawing/2014/main" id="{F7085F07-56B0-4443-841E-8375628232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0" y="2412000"/>
            <a:ext cx="3420000" cy="3600000"/>
          </a:xfrm>
        </p:spPr>
        <p:txBody>
          <a:bodyPr/>
          <a:lstStyle>
            <a:lvl1pPr marL="11112" indent="0">
              <a:buNone/>
              <a:defRPr sz="1800"/>
            </a:lvl1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" descr="Text">
            <a:extLst>
              <a:ext uri="{FF2B5EF4-FFF2-40B4-BE49-F238E27FC236}">
                <a16:creationId xmlns:a16="http://schemas.microsoft.com/office/drawing/2014/main" id="{BB07EA65-C349-F04B-BF09-CC2483489C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0000" y="2412000"/>
            <a:ext cx="3420000" cy="3600000"/>
          </a:xfrm>
        </p:spPr>
        <p:txBody>
          <a:bodyPr/>
          <a:lstStyle>
            <a:lvl1pPr marL="11112" indent="0">
              <a:buNone/>
              <a:defRPr sz="1800"/>
            </a:lvl1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5/24/22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774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4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15" name="Text" descr="Text">
            <a:extLst>
              <a:ext uri="{FF2B5EF4-FFF2-40B4-BE49-F238E27FC236}">
                <a16:creationId xmlns:a16="http://schemas.microsoft.com/office/drawing/2014/main" id="{23293D9A-92DE-2745-A551-12503D5B38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2610000" cy="3764200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" descr="Text">
            <a:extLst>
              <a:ext uri="{FF2B5EF4-FFF2-40B4-BE49-F238E27FC236}">
                <a16:creationId xmlns:a16="http://schemas.microsoft.com/office/drawing/2014/main" id="{F11753E1-8533-844D-B406-655C6C9330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87688" y="2412000"/>
            <a:ext cx="2610000" cy="3764200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" descr="Text">
            <a:extLst>
              <a:ext uri="{FF2B5EF4-FFF2-40B4-BE49-F238E27FC236}">
                <a16:creationId xmlns:a16="http://schemas.microsoft.com/office/drawing/2014/main" id="{562D057E-84DA-844C-8F30-A88C629E1D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68008" y="2412000"/>
            <a:ext cx="2610000" cy="3764200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" descr="Text">
            <a:extLst>
              <a:ext uri="{FF2B5EF4-FFF2-40B4-BE49-F238E27FC236}">
                <a16:creationId xmlns:a16="http://schemas.microsoft.com/office/drawing/2014/main" id="{3FA6CE8B-790A-C44A-B1D0-DA5AC754A4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48328" y="2412000"/>
            <a:ext cx="2610000" cy="3764200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5/24/22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334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4 column colour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in Headline" descr="Headline">
            <a:extLst>
              <a:ext uri="{FF2B5EF4-FFF2-40B4-BE49-F238E27FC236}">
                <a16:creationId xmlns:a16="http://schemas.microsoft.com/office/drawing/2014/main" id="{5CB62203-BCF9-3241-9684-0F4402446F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900000"/>
            <a:ext cx="2610000" cy="5220000"/>
          </a:xfrm>
          <a:solidFill>
            <a:schemeClr val="bg2"/>
          </a:solidFill>
        </p:spPr>
        <p:txBody>
          <a:bodyPr lIns="180000" tIns="180000" rIns="180000" bIns="180000"/>
          <a:lstStyle>
            <a:lvl1pPr marL="11112" indent="0">
              <a:buNone/>
              <a:defRPr/>
            </a:lvl1pPr>
            <a:lvl2pPr>
              <a:buFontTx/>
              <a:buNone/>
              <a:defRPr/>
            </a:lvl2pPr>
          </a:lstStyle>
          <a:p>
            <a:pPr lvl="0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E0051C4D-5840-9846-A6CC-052B1F915D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86800" y="900000"/>
            <a:ext cx="2610000" cy="5220000"/>
          </a:xfrm>
          <a:solidFill>
            <a:schemeClr val="bg2"/>
          </a:solidFill>
        </p:spPr>
        <p:txBody>
          <a:bodyPr lIns="180000" tIns="180000" rIns="180000" bIns="180000"/>
          <a:lstStyle>
            <a:lvl1pPr marL="11112" indent="0">
              <a:buNone/>
              <a:defRPr/>
            </a:lvl1pPr>
            <a:lvl2pPr>
              <a:buFontTx/>
              <a:buNone/>
              <a:defRPr/>
            </a:lvl2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9" name="Picture" descr="Image">
            <a:extLst>
              <a:ext uri="{FF2B5EF4-FFF2-40B4-BE49-F238E27FC236}">
                <a16:creationId xmlns:a16="http://schemas.microsoft.com/office/drawing/2014/main" id="{7D295661-D9DD-8D43-9041-6814DE8FF6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05624" y="1290917"/>
            <a:ext cx="1328200" cy="1557617"/>
          </a:xfrm>
          <a:prstGeom prst="rect">
            <a:avLst/>
          </a:prstGeom>
        </p:spPr>
      </p:pic>
      <p:sp>
        <p:nvSpPr>
          <p:cNvPr id="13" name="Text" descr="Text">
            <a:extLst>
              <a:ext uri="{FF2B5EF4-FFF2-40B4-BE49-F238E27FC236}">
                <a16:creationId xmlns:a16="http://schemas.microsoft.com/office/drawing/2014/main" id="{73CED3B5-33C7-894B-9D58-FC396998F4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03712" y="3073400"/>
            <a:ext cx="2222500" cy="3022600"/>
          </a:xfrm>
        </p:spPr>
        <p:txBody>
          <a:bodyPr/>
          <a:lstStyle>
            <a:lvl1pPr>
              <a:defRPr sz="1800"/>
            </a:lvl1pPr>
            <a:lvl2pPr algn="l">
              <a:defRPr sz="1800"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E69AB749-3152-6149-94E2-0485941817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00" y="900000"/>
            <a:ext cx="2610000" cy="5220000"/>
          </a:xfrm>
          <a:solidFill>
            <a:schemeClr val="bg2"/>
          </a:solidFill>
        </p:spPr>
        <p:txBody>
          <a:bodyPr lIns="180000" tIns="180000" rIns="180000" bIns="180000"/>
          <a:lstStyle>
            <a:lvl1pPr marL="11112" indent="0">
              <a:buNone/>
              <a:defRPr/>
            </a:lvl1pPr>
            <a:lvl2pPr>
              <a:buFontTx/>
              <a:buNone/>
              <a:defRPr/>
            </a:lvl2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21" name="Picture" descr="Image">
            <a:extLst>
              <a:ext uri="{FF2B5EF4-FFF2-40B4-BE49-F238E27FC236}">
                <a16:creationId xmlns:a16="http://schemas.microsoft.com/office/drawing/2014/main" id="{34669171-BF23-B54C-8D3F-B1C89E122C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0096" y="1292400"/>
            <a:ext cx="1328200" cy="1557617"/>
          </a:xfrm>
          <a:prstGeom prst="rect">
            <a:avLst/>
          </a:prstGeom>
        </p:spPr>
      </p:pic>
      <p:sp>
        <p:nvSpPr>
          <p:cNvPr id="14" name="Text" descr="Text">
            <a:extLst>
              <a:ext uri="{FF2B5EF4-FFF2-40B4-BE49-F238E27FC236}">
                <a16:creationId xmlns:a16="http://schemas.microsoft.com/office/drawing/2014/main" id="{87F3A240-3369-0145-B540-5A60FA0848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56040" y="3073400"/>
            <a:ext cx="2222500" cy="3022600"/>
          </a:xfrm>
        </p:spPr>
        <p:txBody>
          <a:bodyPr/>
          <a:lstStyle>
            <a:lvl1pPr>
              <a:defRPr sz="1800"/>
            </a:lvl1pPr>
            <a:lvl2pPr algn="l">
              <a:defRPr sz="1800"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background">
            <a:extLst>
              <a:ext uri="{FF2B5EF4-FFF2-40B4-BE49-F238E27FC236}">
                <a16:creationId xmlns:a16="http://schemas.microsoft.com/office/drawing/2014/main" id="{F708712F-D0E9-B94A-A9B7-F258F0F10A7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90800" y="900000"/>
            <a:ext cx="2610000" cy="5220000"/>
          </a:xfrm>
          <a:solidFill>
            <a:schemeClr val="bg2"/>
          </a:solidFill>
        </p:spPr>
        <p:txBody>
          <a:bodyPr lIns="180000" tIns="180000" rIns="180000" bIns="180000"/>
          <a:lstStyle>
            <a:lvl1pPr marL="11112" indent="0">
              <a:buNone/>
              <a:defRPr/>
            </a:lvl1pPr>
            <a:lvl2pPr>
              <a:buFontTx/>
              <a:buNone/>
              <a:defRPr/>
            </a:lvl2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22" name="Picture" descr="Image">
            <a:extLst>
              <a:ext uri="{FF2B5EF4-FFF2-40B4-BE49-F238E27FC236}">
                <a16:creationId xmlns:a16="http://schemas.microsoft.com/office/drawing/2014/main" id="{8073F21E-F4EF-B246-B7E8-4FA799EC37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0416" y="1290917"/>
            <a:ext cx="1328200" cy="1557617"/>
          </a:xfrm>
          <a:prstGeom prst="rect">
            <a:avLst/>
          </a:prstGeom>
        </p:spPr>
      </p:pic>
      <p:sp>
        <p:nvSpPr>
          <p:cNvPr id="16" name="Text" descr="Text">
            <a:extLst>
              <a:ext uri="{FF2B5EF4-FFF2-40B4-BE49-F238E27FC236}">
                <a16:creationId xmlns:a16="http://schemas.microsoft.com/office/drawing/2014/main" id="{5387EEB0-9F43-E241-9EDB-010FB36582B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08368" y="3068960"/>
            <a:ext cx="2222500" cy="3022600"/>
          </a:xfrm>
        </p:spPr>
        <p:txBody>
          <a:bodyPr/>
          <a:lstStyle>
            <a:lvl1pPr>
              <a:defRPr sz="1800"/>
            </a:lvl1pPr>
            <a:lvl2pPr algn="l">
              <a:defRPr sz="1800"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373E51-46F8-B446-A241-A5395388A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5/24/22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BCFD4B-BF38-E841-868E-C9F3BBC72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688DCC-68B7-D349-B50E-BEE3CC1D8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836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wo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5400000" cy="2325802"/>
          </a:xfrm>
        </p:spPr>
        <p:txBody>
          <a:bodyPr/>
          <a:lstStyle>
            <a:lvl1pPr>
              <a:defRPr sz="3600" b="0"/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11" name="Text" descr="Text">
            <a:extLst>
              <a:ext uri="{FF2B5EF4-FFF2-40B4-BE49-F238E27FC236}">
                <a16:creationId xmlns:a16="http://schemas.microsoft.com/office/drawing/2014/main" id="{96CC15FA-5D3D-604E-8882-80A2838906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3618500"/>
            <a:ext cx="5399088" cy="2617200"/>
          </a:xfrm>
        </p:spPr>
        <p:txBody>
          <a:bodyPr/>
          <a:lstStyle>
            <a:lvl1pPr marL="180975" marR="0" indent="-18097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" descr="Image">
            <a:extLst>
              <a:ext uri="{FF2B5EF4-FFF2-40B4-BE49-F238E27FC236}">
                <a16:creationId xmlns:a16="http://schemas.microsoft.com/office/drawing/2014/main" id="{C443FA27-F0DB-1840-998D-206100BED38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940000" y="900000"/>
            <a:ext cx="5400000" cy="5344683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5/24/22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215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hree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" descr="Image">
            <a:extLst>
              <a:ext uri="{FF2B5EF4-FFF2-40B4-BE49-F238E27FC236}">
                <a16:creationId xmlns:a16="http://schemas.microsoft.com/office/drawing/2014/main" id="{935F83AB-29A1-EF49-B6EC-5214A87545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60000" y="900000"/>
            <a:ext cx="3420000" cy="2880000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8" name="Text" descr="Text">
            <a:extLst>
              <a:ext uri="{FF2B5EF4-FFF2-40B4-BE49-F238E27FC236}">
                <a16:creationId xmlns:a16="http://schemas.microsoft.com/office/drawing/2014/main" id="{83D66963-CB2B-4B4F-BCF3-CFD7FD192F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4017600"/>
            <a:ext cx="3420000" cy="2304000"/>
          </a:xfrm>
        </p:spPr>
        <p:txBody>
          <a:bodyPr/>
          <a:lstStyle>
            <a:lvl1pPr marL="180975" indent="-169863"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" descr="Image">
            <a:extLst>
              <a:ext uri="{FF2B5EF4-FFF2-40B4-BE49-F238E27FC236}">
                <a16:creationId xmlns:a16="http://schemas.microsoft.com/office/drawing/2014/main" id="{E95E3DE4-2C02-DF4D-871A-130A912A3EB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95800" y="900000"/>
            <a:ext cx="3420000" cy="2880000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10" name="Text" descr="Text">
            <a:extLst>
              <a:ext uri="{FF2B5EF4-FFF2-40B4-BE49-F238E27FC236}">
                <a16:creationId xmlns:a16="http://schemas.microsoft.com/office/drawing/2014/main" id="{F7085F07-56B0-4443-841E-8375628232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0" y="4017600"/>
            <a:ext cx="3420000" cy="2304000"/>
          </a:xfrm>
        </p:spPr>
        <p:txBody>
          <a:bodyPr/>
          <a:lstStyle>
            <a:lvl1pPr marL="180975" indent="-169863"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icture" descr="Image">
            <a:extLst>
              <a:ext uri="{FF2B5EF4-FFF2-40B4-BE49-F238E27FC236}">
                <a16:creationId xmlns:a16="http://schemas.microsoft.com/office/drawing/2014/main" id="{08A0AD7D-724B-E44B-89BE-D93B46E6BC8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256240" y="900000"/>
            <a:ext cx="3420000" cy="2880000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11" name="Text" descr="Text">
            <a:extLst>
              <a:ext uri="{FF2B5EF4-FFF2-40B4-BE49-F238E27FC236}">
                <a16:creationId xmlns:a16="http://schemas.microsoft.com/office/drawing/2014/main" id="{BB07EA65-C349-F04B-BF09-CC2483489C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0218" y="4017600"/>
            <a:ext cx="3420000" cy="2304000"/>
          </a:xfrm>
        </p:spPr>
        <p:txBody>
          <a:bodyPr/>
          <a:lstStyle>
            <a:lvl1pPr marL="180975" indent="-169863"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5/24/22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858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11" name="Table" descr="Text / Table">
            <a:extLst>
              <a:ext uri="{FF2B5EF4-FFF2-40B4-BE49-F238E27FC236}">
                <a16:creationId xmlns:a16="http://schemas.microsoft.com/office/drawing/2014/main" id="{4DEFD8C9-6C2B-9C49-9F6F-5A35A2B747AF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360363" y="2286001"/>
            <a:ext cx="11553825" cy="4073524"/>
          </a:xfrm>
        </p:spPr>
        <p:txBody>
          <a:bodyPr/>
          <a:lstStyle/>
          <a:p>
            <a:r>
              <a:rPr lang="en-GB" dirty="0"/>
              <a:t>Click to add table</a:t>
            </a:r>
            <a:endParaRPr lang="en-US" dirty="0"/>
          </a:p>
        </p:txBody>
      </p:sp>
      <p:sp>
        <p:nvSpPr>
          <p:cNvPr id="8" name="Text">
            <a:extLst>
              <a:ext uri="{FF2B5EF4-FFF2-40B4-BE49-F238E27FC236}">
                <a16:creationId xmlns:a16="http://schemas.microsoft.com/office/drawing/2014/main" id="{D31E44D0-02C4-914B-B5F4-F5B0F5862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66454" y="2414430"/>
            <a:ext cx="2557322" cy="2623913"/>
          </a:xfrm>
        </p:spPr>
        <p:txBody>
          <a:bodyPr/>
          <a:lstStyle>
            <a:lvl1pPr marL="180975" indent="-169863"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5/24/22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063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 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7" name="Table" descr="Text / Table">
            <a:extLst>
              <a:ext uri="{FF2B5EF4-FFF2-40B4-BE49-F238E27FC236}">
                <a16:creationId xmlns:a16="http://schemas.microsoft.com/office/drawing/2014/main" id="{01422A73-1E05-8B44-93EA-70AD3FCEEC9E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360363" y="2286001"/>
            <a:ext cx="11553825" cy="4073524"/>
          </a:xfrm>
        </p:spPr>
        <p:txBody>
          <a:bodyPr/>
          <a:lstStyle/>
          <a:p>
            <a:r>
              <a:rPr lang="en-GB" dirty="0"/>
              <a:t>Click to add table</a:t>
            </a:r>
            <a:endParaRPr lang="en-US" dirty="0"/>
          </a:p>
        </p:txBody>
      </p:sp>
      <p:sp>
        <p:nvSpPr>
          <p:cNvPr id="9" name="Text">
            <a:extLst>
              <a:ext uri="{FF2B5EF4-FFF2-40B4-BE49-F238E27FC236}">
                <a16:creationId xmlns:a16="http://schemas.microsoft.com/office/drawing/2014/main" id="{AD015BAE-CDFB-0848-8398-8E01CAEBA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3451091"/>
            <a:ext cx="2610000" cy="2894291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5/24/22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706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 Contact 2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GB" dirty="0"/>
              <a:t>Useful links &amp; contact details</a:t>
            </a:r>
            <a:endParaRPr lang="en-US" dirty="0"/>
          </a:p>
        </p:txBody>
      </p:sp>
      <p:sp>
        <p:nvSpPr>
          <p:cNvPr id="21" name="Text" descr="Text">
            <a:extLst>
              <a:ext uri="{FF2B5EF4-FFF2-40B4-BE49-F238E27FC236}">
                <a16:creationId xmlns:a16="http://schemas.microsoft.com/office/drawing/2014/main" id="{82579D70-1A08-DC42-8CE8-ACA8360A7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5399088" cy="3600000"/>
          </a:xfrm>
        </p:spPr>
        <p:txBody>
          <a:bodyPr/>
          <a:lstStyle>
            <a:lvl1pPr marL="180975" indent="-169863">
              <a:tabLst/>
              <a:defRPr sz="2400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" descr="Text">
            <a:extLst>
              <a:ext uri="{FF2B5EF4-FFF2-40B4-BE49-F238E27FC236}">
                <a16:creationId xmlns:a16="http://schemas.microsoft.com/office/drawing/2014/main" id="{82B359B7-CB0C-544C-88EE-891FC732EE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40000" y="2412000"/>
            <a:ext cx="5399088" cy="3600000"/>
          </a:xfrm>
        </p:spPr>
        <p:txBody>
          <a:bodyPr/>
          <a:lstStyle>
            <a:lvl1pPr marL="180975" indent="-169863">
              <a:tabLst/>
              <a:defRPr sz="2400">
                <a:latin typeface="+mn-lt"/>
              </a:defRPr>
            </a:lvl1pPr>
          </a:lstStyle>
          <a:p>
            <a:pPr lvl="0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5/24/22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331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">
            <a:extLst>
              <a:ext uri="{FF2B5EF4-FFF2-40B4-BE49-F238E27FC236}">
                <a16:creationId xmlns:a16="http://schemas.microsoft.com/office/drawing/2014/main" id="{7E0FC6D2-4499-5C4C-8C93-C7590708B796}"/>
              </a:ext>
            </a:extLst>
          </p:cNvPr>
          <p:cNvSpPr/>
          <p:nvPr userDrawn="1"/>
        </p:nvSpPr>
        <p:spPr>
          <a:xfrm>
            <a:off x="0" y="0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UCL Brand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25" cy="1341123"/>
          </a:xfrm>
          <a:prstGeom prst="rect">
            <a:avLst/>
          </a:prstGeom>
        </p:spPr>
      </p:pic>
      <p:sp>
        <p:nvSpPr>
          <p:cNvPr id="19" name="Department name">
            <a:extLst>
              <a:ext uri="{FF2B5EF4-FFF2-40B4-BE49-F238E27FC236}">
                <a16:creationId xmlns:a16="http://schemas.microsoft.com/office/drawing/2014/main" id="{879D505D-1EAF-D546-930D-5691672765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  <a:endParaRPr lang="en-US" dirty="0"/>
          </a:p>
        </p:txBody>
      </p:sp>
      <p:sp>
        <p:nvSpPr>
          <p:cNvPr id="11" name="Picture" descr="Image">
            <a:extLst>
              <a:ext uri="{FF2B5EF4-FFF2-40B4-BE49-F238E27FC236}">
                <a16:creationId xmlns:a16="http://schemas.microsoft.com/office/drawing/2014/main" id="{D7C34FC0-F8B1-D041-9578-733D7F3C687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40000"/>
            <a:ext cx="12192000" cy="5421086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Main Headline" descr="Headline">
            <a:extLst>
              <a:ext uri="{FF2B5EF4-FFF2-40B4-BE49-F238E27FC236}">
                <a16:creationId xmlns:a16="http://schemas.microsoft.com/office/drawing/2014/main" id="{5F848594-69CD-DA4E-BB25-23F671A7C1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549105"/>
            <a:ext cx="7560000" cy="2340000"/>
          </a:xfrm>
          <a:solidFill>
            <a:srgbClr val="FFFFFF"/>
          </a:solidFill>
        </p:spPr>
        <p:txBody>
          <a:bodyPr lIns="360000" tIns="18000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Main headline,</a:t>
            </a:r>
            <a:br>
              <a:rPr lang="en-US" dirty="0"/>
            </a:br>
            <a:r>
              <a:rPr lang="en-US" dirty="0"/>
              <a:t>Arial 44pt bold</a:t>
            </a:r>
          </a:p>
        </p:txBody>
      </p:sp>
      <p:sp>
        <p:nvSpPr>
          <p:cNvPr id="5" name="Sub Heading" descr="Sub heading">
            <a:extLst>
              <a:ext uri="{FF2B5EF4-FFF2-40B4-BE49-F238E27FC236}">
                <a16:creationId xmlns:a16="http://schemas.microsoft.com/office/drawing/2014/main" id="{D5AB2EC5-97D3-8D44-BB0B-9125E87D1F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999" y="3239999"/>
            <a:ext cx="6840000" cy="651777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3695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slide 2 - single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8FD8CE85-9178-344E-BC9E-19B545ECA60C}"/>
              </a:ext>
            </a:extLst>
          </p:cNvPr>
          <p:cNvSpPr/>
          <p:nvPr userDrawn="1"/>
        </p:nvSpPr>
        <p:spPr>
          <a:xfrm>
            <a:off x="0" y="-1"/>
            <a:ext cx="12192000" cy="252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UCL Brand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25" cy="1341123"/>
          </a:xfrm>
          <a:prstGeom prst="rect">
            <a:avLst/>
          </a:prstGeom>
        </p:spPr>
      </p:pic>
      <p:sp>
        <p:nvSpPr>
          <p:cNvPr id="19" name="Department name">
            <a:extLst>
              <a:ext uri="{FF2B5EF4-FFF2-40B4-BE49-F238E27FC236}">
                <a16:creationId xmlns:a16="http://schemas.microsoft.com/office/drawing/2014/main" id="{879D505D-1EAF-D546-930D-5691672765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  <a:endParaRPr lang="en-US" dirty="0"/>
          </a:p>
        </p:txBody>
      </p:sp>
      <p:sp>
        <p:nvSpPr>
          <p:cNvPr id="10" name="Main Headline" descr="Headline">
            <a:extLst>
              <a:ext uri="{FF2B5EF4-FFF2-40B4-BE49-F238E27FC236}">
                <a16:creationId xmlns:a16="http://schemas.microsoft.com/office/drawing/2014/main" id="{14916FEE-2CA1-274A-AB9A-27AE550ED61F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60000" y="1620000"/>
            <a:ext cx="10800690" cy="81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Main headline, Arial 44pt bold</a:t>
            </a:r>
            <a:br>
              <a:rPr lang="en-US" dirty="0"/>
            </a:br>
            <a:endParaRPr lang="en-US" altLang="en-US" dirty="0"/>
          </a:p>
        </p:txBody>
      </p:sp>
      <p:sp>
        <p:nvSpPr>
          <p:cNvPr id="11" name="Picture " descr="Image">
            <a:extLst>
              <a:ext uri="{FF2B5EF4-FFF2-40B4-BE49-F238E27FC236}">
                <a16:creationId xmlns:a16="http://schemas.microsoft.com/office/drawing/2014/main" id="{7AAB61C2-2ECC-1549-9211-9297F9B818D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05456"/>
            <a:ext cx="12192000" cy="4352544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697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- Double line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>
            <a:extLst>
              <a:ext uri="{FF2B5EF4-FFF2-40B4-BE49-F238E27FC236}">
                <a16:creationId xmlns:a16="http://schemas.microsoft.com/office/drawing/2014/main" id="{271759B8-0ABB-3643-884B-0A918443C549}"/>
              </a:ext>
            </a:extLst>
          </p:cNvPr>
          <p:cNvSpPr/>
          <p:nvPr userDrawn="1"/>
        </p:nvSpPr>
        <p:spPr>
          <a:xfrm>
            <a:off x="0" y="0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UCL Brand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25" cy="1341123"/>
          </a:xfrm>
          <a:prstGeom prst="rect">
            <a:avLst/>
          </a:prstGeom>
        </p:spPr>
      </p:pic>
      <p:sp>
        <p:nvSpPr>
          <p:cNvPr id="19" name="Department name">
            <a:extLst>
              <a:ext uri="{FF2B5EF4-FFF2-40B4-BE49-F238E27FC236}">
                <a16:creationId xmlns:a16="http://schemas.microsoft.com/office/drawing/2014/main" id="{879D505D-1EAF-D546-930D-5691672765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  <a:endParaRPr lang="en-US" dirty="0"/>
          </a:p>
        </p:txBody>
      </p:sp>
      <p:sp>
        <p:nvSpPr>
          <p:cNvPr id="2" name="Background">
            <a:extLst>
              <a:ext uri="{FF2B5EF4-FFF2-40B4-BE49-F238E27FC236}">
                <a16:creationId xmlns:a16="http://schemas.microsoft.com/office/drawing/2014/main" id="{8FD8CE85-9178-344E-BC9E-19B545ECA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440000"/>
            <a:ext cx="12192000" cy="16792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ain Headline" descr="Headline">
            <a:extLst>
              <a:ext uri="{FF2B5EF4-FFF2-40B4-BE49-F238E27FC236}">
                <a16:creationId xmlns:a16="http://schemas.microsoft.com/office/drawing/2014/main" id="{0AFC6B55-24BD-7545-82A9-DD37164DF15B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60000" y="1620000"/>
            <a:ext cx="10800690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Main headline, Arial 44pt bold</a:t>
            </a:r>
            <a:br>
              <a:rPr lang="en-US" dirty="0"/>
            </a:br>
            <a:endParaRPr lang="en-US" altLang="en-US" dirty="0"/>
          </a:p>
        </p:txBody>
      </p:sp>
      <p:sp>
        <p:nvSpPr>
          <p:cNvPr id="10" name="Sub Heading" descr="Sub heading">
            <a:extLst>
              <a:ext uri="{FF2B5EF4-FFF2-40B4-BE49-F238E27FC236}">
                <a16:creationId xmlns:a16="http://schemas.microsoft.com/office/drawing/2014/main" id="{790EF792-5BFA-7942-944E-20B5F5BA61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999" y="3420000"/>
            <a:ext cx="9000000" cy="19080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6255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 - Double line -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">
            <a:extLst>
              <a:ext uri="{FF2B5EF4-FFF2-40B4-BE49-F238E27FC236}">
                <a16:creationId xmlns:a16="http://schemas.microsoft.com/office/drawing/2014/main" id="{59606069-DCB2-E341-97E0-98600856E2E5}"/>
              </a:ext>
            </a:extLst>
          </p:cNvPr>
          <p:cNvSpPr/>
          <p:nvPr userDrawn="1"/>
        </p:nvSpPr>
        <p:spPr>
          <a:xfrm>
            <a:off x="0" y="0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UCL Brand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25" cy="1341123"/>
          </a:xfrm>
          <a:prstGeom prst="rect">
            <a:avLst/>
          </a:prstGeom>
        </p:spPr>
      </p:pic>
      <p:sp>
        <p:nvSpPr>
          <p:cNvPr id="19" name="Department name">
            <a:extLst>
              <a:ext uri="{FF2B5EF4-FFF2-40B4-BE49-F238E27FC236}">
                <a16:creationId xmlns:a16="http://schemas.microsoft.com/office/drawing/2014/main" id="{879D505D-1EAF-D546-930D-5691672765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  <a:endParaRPr lang="en-US" dirty="0"/>
          </a:p>
        </p:txBody>
      </p:sp>
      <p:sp>
        <p:nvSpPr>
          <p:cNvPr id="12" name="Picture" descr="Image">
            <a:extLst>
              <a:ext uri="{FF2B5EF4-FFF2-40B4-BE49-F238E27FC236}">
                <a16:creationId xmlns:a16="http://schemas.microsoft.com/office/drawing/2014/main" id="{A724F846-9E16-0743-9A5C-ED2946248F5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36914"/>
            <a:ext cx="12192000" cy="1682804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2" name="Background">
            <a:extLst>
              <a:ext uri="{FF2B5EF4-FFF2-40B4-BE49-F238E27FC236}">
                <a16:creationId xmlns:a16="http://schemas.microsoft.com/office/drawing/2014/main" id="{8FD8CE85-9178-344E-BC9E-19B545ECA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0" y="3122579"/>
            <a:ext cx="12192000" cy="37354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ain Headline" descr="Headline">
            <a:extLst>
              <a:ext uri="{FF2B5EF4-FFF2-40B4-BE49-F238E27FC236}">
                <a16:creationId xmlns:a16="http://schemas.microsoft.com/office/drawing/2014/main" id="{F393605F-7BBC-284E-8DAE-0B5B84113824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60000" y="3470479"/>
            <a:ext cx="10800690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Main headline, Arial 44pt bold</a:t>
            </a:r>
            <a:br>
              <a:rPr lang="en-US" dirty="0"/>
            </a:br>
            <a:endParaRPr lang="en-US" altLang="en-US" dirty="0"/>
          </a:p>
        </p:txBody>
      </p:sp>
      <p:sp>
        <p:nvSpPr>
          <p:cNvPr id="10" name="Sub Heading" descr="Sub heading">
            <a:extLst>
              <a:ext uri="{FF2B5EF4-FFF2-40B4-BE49-F238E27FC236}">
                <a16:creationId xmlns:a16="http://schemas.microsoft.com/office/drawing/2014/main" id="{790EF792-5BFA-7942-944E-20B5F5BA61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999" y="4950000"/>
            <a:ext cx="9000000" cy="19080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2271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section st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in Headline" descr="Headline">
            <a:extLst>
              <a:ext uri="{FF2B5EF4-FFF2-40B4-BE49-F238E27FC236}">
                <a16:creationId xmlns:a16="http://schemas.microsoft.com/office/drawing/2014/main" id="{F833FB40-EB53-5843-98C6-9C72F5A14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2" y="1008000"/>
            <a:ext cx="10080000" cy="2880000"/>
          </a:xfrm>
          <a:solidFill>
            <a:srgbClr val="FFFFFF"/>
          </a:solidFill>
        </p:spPr>
        <p:txBody>
          <a:bodyPr lIns="360000" tIns="18000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Main headline, Arial 44pt bold</a:t>
            </a:r>
          </a:p>
        </p:txBody>
      </p:sp>
      <p:sp>
        <p:nvSpPr>
          <p:cNvPr id="11" name="Sub Heading" descr="Sub heading">
            <a:extLst>
              <a:ext uri="{FF2B5EF4-FFF2-40B4-BE49-F238E27FC236}">
                <a16:creationId xmlns:a16="http://schemas.microsoft.com/office/drawing/2014/main" id="{169F44E5-11A5-074E-ADAE-05ACB4110A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9228" y="2308225"/>
            <a:ext cx="8719457" cy="1447800"/>
          </a:xfrm>
        </p:spPr>
        <p:txBody>
          <a:bodyPr/>
          <a:lstStyle>
            <a:lvl1pPr marL="11112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Large text size, Arial 36 point</a:t>
            </a:r>
          </a:p>
        </p:txBody>
      </p:sp>
      <p:sp>
        <p:nvSpPr>
          <p:cNvPr id="3" name="Text" descr="Main text">
            <a:extLst>
              <a:ext uri="{FF2B5EF4-FFF2-40B4-BE49-F238E27FC236}">
                <a16:creationId xmlns:a16="http://schemas.microsoft.com/office/drawing/2014/main" id="{2EF862B8-1DA8-F84D-B71C-ED32E4C1E6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4176077"/>
            <a:ext cx="5400000" cy="1483200"/>
          </a:xfrm>
        </p:spPr>
        <p:txBody>
          <a:bodyPr/>
          <a:lstStyle>
            <a:lvl1pPr marL="225425" indent="-215900">
              <a:buFont typeface="Arial" panose="020B0604020202020204" pitchFamily="34" charset="0"/>
              <a:buChar char="•"/>
              <a:tabLst/>
              <a:defRPr sz="2400"/>
            </a:lvl1pPr>
          </a:lstStyle>
          <a:p>
            <a:pPr lvl="0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  <p:sp>
        <p:nvSpPr>
          <p:cNvPr id="10" name="Text" descr="Main text">
            <a:extLst>
              <a:ext uri="{FF2B5EF4-FFF2-40B4-BE49-F238E27FC236}">
                <a16:creationId xmlns:a16="http://schemas.microsoft.com/office/drawing/2014/main" id="{C2A66C45-730D-F54A-A6B0-8A42E75C38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40000" y="4176077"/>
            <a:ext cx="5400000" cy="1483200"/>
          </a:xfrm>
        </p:spPr>
        <p:txBody>
          <a:bodyPr/>
          <a:lstStyle>
            <a:lvl1pPr marL="180975" marR="0" indent="-18097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aseline="0"/>
            </a:lvl1pPr>
          </a:lstStyle>
          <a:p>
            <a:pPr marL="285750" marR="0" lvl="0" indent="-28575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9912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section 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in Headline" descr="Headline">
            <a:extLst>
              <a:ext uri="{FF2B5EF4-FFF2-40B4-BE49-F238E27FC236}">
                <a16:creationId xmlns:a16="http://schemas.microsoft.com/office/drawing/2014/main" id="{F833FB40-EB53-5843-98C6-9C72F5A14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2" y="1008000"/>
            <a:ext cx="10080000" cy="2880000"/>
          </a:xfrm>
          <a:solidFill>
            <a:schemeClr val="tx2"/>
          </a:solidFill>
        </p:spPr>
        <p:txBody>
          <a:bodyPr lIns="360000" tIns="18000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headline, Arial 44pt bold</a:t>
            </a:r>
          </a:p>
        </p:txBody>
      </p:sp>
      <p:sp>
        <p:nvSpPr>
          <p:cNvPr id="4" name="Sub Heading">
            <a:extLst>
              <a:ext uri="{FF2B5EF4-FFF2-40B4-BE49-F238E27FC236}">
                <a16:creationId xmlns:a16="http://schemas.microsoft.com/office/drawing/2014/main" id="{7EFF5C86-B7E9-E24F-A032-A4DF63C9C4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9228" y="2308225"/>
            <a:ext cx="8719457" cy="1447800"/>
          </a:xfrm>
        </p:spPr>
        <p:txBody>
          <a:bodyPr/>
          <a:lstStyle>
            <a:lvl1pPr marL="11112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" descr="Main text">
            <a:extLst>
              <a:ext uri="{FF2B5EF4-FFF2-40B4-BE49-F238E27FC236}">
                <a16:creationId xmlns:a16="http://schemas.microsoft.com/office/drawing/2014/main" id="{2EF862B8-1DA8-F84D-B71C-ED32E4C1E6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4176077"/>
            <a:ext cx="5400000" cy="1483200"/>
          </a:xfrm>
        </p:spPr>
        <p:txBody>
          <a:bodyPr/>
          <a:lstStyle>
            <a:lvl1pPr marL="11112" indent="0">
              <a:buNone/>
              <a:defRPr sz="2400"/>
            </a:lvl1pPr>
          </a:lstStyle>
          <a:p>
            <a:pPr lvl="0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  <p:sp>
        <p:nvSpPr>
          <p:cNvPr id="10" name="Text" descr="Main text">
            <a:extLst>
              <a:ext uri="{FF2B5EF4-FFF2-40B4-BE49-F238E27FC236}">
                <a16:creationId xmlns:a16="http://schemas.microsoft.com/office/drawing/2014/main" id="{C2A66C45-730D-F54A-A6B0-8A42E75C38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40000" y="4176077"/>
            <a:ext cx="5400000" cy="14832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aseline="0"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1977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section 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">
            <a:extLst>
              <a:ext uri="{FF2B5EF4-FFF2-40B4-BE49-F238E27FC236}">
                <a16:creationId xmlns:a16="http://schemas.microsoft.com/office/drawing/2014/main" id="{F9ECF375-EFC6-8846-9FEE-E3BEC7506D8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6616" y="900000"/>
            <a:ext cx="7534656" cy="5448518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6" name="Main Headline" descr="Headline">
            <a:extLst>
              <a:ext uri="{FF2B5EF4-FFF2-40B4-BE49-F238E27FC236}">
                <a16:creationId xmlns:a16="http://schemas.microsoft.com/office/drawing/2014/main" id="{F833FB40-EB53-5843-98C6-9C72F5A14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2" y="1440000"/>
            <a:ext cx="6480000" cy="2880000"/>
          </a:xfrm>
          <a:solidFill>
            <a:schemeClr val="bg1"/>
          </a:solidFill>
        </p:spPr>
        <p:txBody>
          <a:bodyPr lIns="360000" tIns="18000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Main headline, </a:t>
            </a:r>
            <a:br>
              <a:rPr lang="en-US" dirty="0"/>
            </a:br>
            <a:r>
              <a:rPr lang="en-US" dirty="0"/>
              <a:t>Arial 44pt bold</a:t>
            </a:r>
          </a:p>
        </p:txBody>
      </p:sp>
      <p:sp>
        <p:nvSpPr>
          <p:cNvPr id="8" name="Picture " descr="Image">
            <a:extLst>
              <a:ext uri="{FF2B5EF4-FFF2-40B4-BE49-F238E27FC236}">
                <a16:creationId xmlns:a16="http://schemas.microsoft.com/office/drawing/2014/main" id="{9390C092-D95C-EF41-9B4C-B77F203C0B0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266715" y="900000"/>
            <a:ext cx="3536848" cy="2906486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9" name="Text" descr="Text">
            <a:extLst>
              <a:ext uri="{FF2B5EF4-FFF2-40B4-BE49-F238E27FC236}">
                <a16:creationId xmlns:a16="http://schemas.microsoft.com/office/drawing/2014/main" id="{B97104E0-DC3E-EB49-A0B8-75D9C6ED8E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62900" y="4164600"/>
            <a:ext cx="3542400" cy="2287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7144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single tex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12" name="Text" descr="Text">
            <a:extLst>
              <a:ext uri="{FF2B5EF4-FFF2-40B4-BE49-F238E27FC236}">
                <a16:creationId xmlns:a16="http://schemas.microsoft.com/office/drawing/2014/main" id="{52E39625-6121-A140-A00B-27BF9DA232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10439064" cy="3600000"/>
          </a:xfrm>
        </p:spPr>
        <p:txBody>
          <a:bodyPr/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222250" indent="-222250"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5/24/22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862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CL branding brackground">
            <a:extLst>
              <a:ext uri="{FF2B5EF4-FFF2-40B4-BE49-F238E27FC236}">
                <a16:creationId xmlns:a16="http://schemas.microsoft.com/office/drawing/2014/main" id="{66A102D5-ABE3-9744-AE9F-9AF93B04B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641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UCL Brandi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073" cy="545593"/>
          </a:xfrm>
          <a:prstGeom prst="rect">
            <a:avLst/>
          </a:prstGeom>
        </p:spPr>
      </p:pic>
      <p:sp>
        <p:nvSpPr>
          <p:cNvPr id="1026" name="Title Headline" descr="Headline">
            <a:extLst>
              <a:ext uri="{FF2B5EF4-FFF2-40B4-BE49-F238E27FC236}">
                <a16:creationId xmlns:a16="http://schemas.microsoft.com/office/drawing/2014/main" id="{1389B5D6-B2B6-B044-8F75-8C9E18FFF8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899999"/>
            <a:ext cx="10800690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Main headline</a:t>
            </a:r>
            <a:r>
              <a:rPr lang="en-GB" altLang="en-US" dirty="0"/>
              <a:t>, Arial 44pt bold</a:t>
            </a:r>
            <a:endParaRPr lang="en-US" altLang="en-US" dirty="0"/>
          </a:p>
        </p:txBody>
      </p:sp>
      <p:sp>
        <p:nvSpPr>
          <p:cNvPr id="1027" name="Text" descr="Main text">
            <a:extLst>
              <a:ext uri="{FF2B5EF4-FFF2-40B4-BE49-F238E27FC236}">
                <a16:creationId xmlns:a16="http://schemas.microsoft.com/office/drawing/2014/main" id="{840A67E7-10FC-DE4B-8222-DBD366537B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0000" y="2376000"/>
            <a:ext cx="10800690" cy="37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4"/>
            <a:endParaRPr lang="en-US" dirty="0"/>
          </a:p>
        </p:txBody>
      </p:sp>
      <p:sp>
        <p:nvSpPr>
          <p:cNvPr id="4" name="Date " descr="Date">
            <a:extLst>
              <a:ext uri="{FF2B5EF4-FFF2-40B4-BE49-F238E27FC236}">
                <a16:creationId xmlns:a16="http://schemas.microsoft.com/office/drawing/2014/main" id="{BC7573E6-5C96-F54E-8C6A-D81E27BE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2211" y="6480000"/>
            <a:ext cx="27432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5/24/22</a:t>
            </a:fld>
            <a:endParaRPr lang="en-US" dirty="0"/>
          </a:p>
        </p:txBody>
      </p:sp>
      <p:sp>
        <p:nvSpPr>
          <p:cNvPr id="5" name="Footer " descr="Footer title">
            <a:extLst>
              <a:ext uri="{FF2B5EF4-FFF2-40B4-BE49-F238E27FC236}">
                <a16:creationId xmlns:a16="http://schemas.microsoft.com/office/drawing/2014/main" id="{1B01C4CC-C66F-714D-B313-340C31FA7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0" y="6480000"/>
            <a:ext cx="6480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D2C68658-D4C2-394E-8334-67AC9BE3F1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3111" y="6480000"/>
            <a:ext cx="769307" cy="26991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2" r:id="rId2"/>
    <p:sldLayoutId id="2147483723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2250" marR="0" indent="-211138" algn="l" defTabSz="914400" rtl="0" eaLnBrk="1" fontAlgn="base" latinLnBrk="0" hangingPunct="1">
        <a:lnSpc>
          <a:spcPct val="100000"/>
        </a:lnSpc>
        <a:spcBef>
          <a:spcPts val="10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tabLst/>
        <a:defRPr sz="3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22250" indent="-211138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SzPct val="80000"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22250" indent="-211138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SzPct val="80000"/>
        <a:buFont typeface="Arial" panose="020B0604020202020204" pitchFamily="34" charset="0"/>
        <a:buChar char="•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112" marR="0" indent="0" algn="l" defTabSz="914400" rtl="0" eaLnBrk="1" fontAlgn="base" latinLnBrk="0" hangingPunct="1">
        <a:lnSpc>
          <a:spcPct val="100000"/>
        </a:lnSpc>
        <a:spcBef>
          <a:spcPts val="500"/>
        </a:spcBef>
        <a:spcAft>
          <a:spcPct val="0"/>
        </a:spcAft>
        <a:buClrTx/>
        <a:buSzPct val="80000"/>
        <a:buFont typeface="Arial" panose="020B0604020202020204" pitchFamily="34" charset="0"/>
        <a:buNone/>
        <a:tabLst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0975" marR="0" indent="-180975" algn="l" defTabSz="914400" rtl="0" eaLnBrk="1" fontAlgn="base" latinLnBrk="0" hangingPunct="1">
        <a:lnSpc>
          <a:spcPct val="100000"/>
        </a:lnSpc>
        <a:spcBef>
          <a:spcPts val="5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tabLst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BSc Social sciences, institute of education </a:t>
            </a:r>
          </a:p>
        </p:txBody>
      </p:sp>
      <p:sp>
        <p:nvSpPr>
          <p:cNvPr id="5" name="Title 4" descr="Heading"/>
          <p:cNvSpPr>
            <a:spLocks noGrp="1"/>
          </p:cNvSpPr>
          <p:nvPr>
            <p:ph type="title"/>
          </p:nvPr>
        </p:nvSpPr>
        <p:spPr>
          <a:xfrm>
            <a:off x="314815" y="2207009"/>
            <a:ext cx="11562369" cy="2443982"/>
          </a:xfrm>
        </p:spPr>
        <p:txBody>
          <a:bodyPr/>
          <a:lstStyle/>
          <a:p>
            <a:r>
              <a:rPr lang="en-GB" sz="5400" dirty="0"/>
              <a:t>Rehabilitative experiences of ex- prisoners in India: the push for a central prison reform programme</a:t>
            </a:r>
            <a:br>
              <a:rPr lang="en-GB" sz="5400" dirty="0"/>
            </a:br>
            <a:endParaRPr lang="en-GB" sz="5400" dirty="0"/>
          </a:p>
        </p:txBody>
      </p:sp>
      <p:sp>
        <p:nvSpPr>
          <p:cNvPr id="8" name="Title 4" descr="Heading">
            <a:extLst>
              <a:ext uri="{FF2B5EF4-FFF2-40B4-BE49-F238E27FC236}">
                <a16:creationId xmlns:a16="http://schemas.microsoft.com/office/drawing/2014/main" id="{44BE11E0-F14D-0943-276F-0C1D4FCF5665}"/>
              </a:ext>
            </a:extLst>
          </p:cNvPr>
          <p:cNvSpPr txBox="1">
            <a:spLocks/>
          </p:cNvSpPr>
          <p:nvPr/>
        </p:nvSpPr>
        <p:spPr bwMode="auto">
          <a:xfrm>
            <a:off x="338815" y="5254580"/>
            <a:ext cx="11562369" cy="12434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18000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i="0" kern="1200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endParaRPr lang="en-GB" sz="2800" dirty="0"/>
          </a:p>
          <a:p>
            <a:pPr algn="r"/>
            <a:r>
              <a:rPr lang="en-GB" sz="2800" dirty="0"/>
              <a:t>By: </a:t>
            </a:r>
            <a:r>
              <a:rPr lang="en-GB" sz="2800" b="0" dirty="0"/>
              <a:t>Siri Rajesh Reddy </a:t>
            </a:r>
          </a:p>
          <a:p>
            <a:pPr algn="r"/>
            <a:r>
              <a:rPr lang="en-GB" sz="2800" dirty="0"/>
              <a:t>Supervised by: </a:t>
            </a:r>
            <a:r>
              <a:rPr lang="en-GB" sz="2800" b="0" dirty="0"/>
              <a:t>Dr Matteo </a:t>
            </a:r>
            <a:r>
              <a:rPr lang="en-GB" sz="2800" b="0" dirty="0" err="1"/>
              <a:t>Tiratelli</a:t>
            </a:r>
            <a:r>
              <a:rPr lang="en-GB" sz="2800" b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932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2891F-FFF1-9068-919E-8AD4C6EA7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899999"/>
            <a:ext cx="11411290" cy="645466"/>
          </a:xfrm>
        </p:spPr>
        <p:txBody>
          <a:bodyPr/>
          <a:lstStyle/>
          <a:p>
            <a:r>
              <a:rPr lang="en-US" dirty="0"/>
              <a:t>RQ3: Policy recommendations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11DC27-1870-7A4B-A9F2-5D379CBC36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687131"/>
            <a:ext cx="11411290" cy="475230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600" b="1" dirty="0"/>
              <a:t>Infrastructure</a:t>
            </a:r>
            <a:r>
              <a:rPr lang="en-US" sz="1600" dirty="0"/>
              <a:t>: Social welfare office for prisoner rehabilitation and reintegration support.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600" b="1" dirty="0"/>
              <a:t>Individual: </a:t>
            </a:r>
            <a:r>
              <a:rPr lang="en-US" sz="1600" dirty="0"/>
              <a:t>counselling, vocational training, financial assistance.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600" b="1" dirty="0"/>
              <a:t>Character certificate: </a:t>
            </a:r>
            <a:r>
              <a:rPr lang="en-US" sz="1600" dirty="0"/>
              <a:t>ascertaining an individual’s rehabilitative progress.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600" b="1" dirty="0"/>
              <a:t>Legal aid: </a:t>
            </a:r>
            <a:r>
              <a:rPr lang="en-US" sz="1600" dirty="0"/>
              <a:t>procurement of relevant documents and government welfare scheme awareness workshops.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600" b="1" dirty="0"/>
              <a:t>Tailored support for women: </a:t>
            </a:r>
            <a:r>
              <a:rPr lang="en-US" sz="1600" dirty="0"/>
              <a:t>female doctors, personal hygiene products and child support. 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endParaRPr lang="en-US" sz="1600" dirty="0"/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sz="1600" b="1" dirty="0"/>
              <a:t>Quotes: 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sz="1600" i="1" dirty="0"/>
              <a:t>“Motor repair maintenance, high education programs like tele, data entry and steno programs, cooking programs </a:t>
            </a:r>
            <a:r>
              <a:rPr lang="en-US" sz="1600" i="1" dirty="0" err="1"/>
              <a:t>etc</a:t>
            </a:r>
            <a:r>
              <a:rPr lang="en-US" sz="1600" i="1" dirty="0"/>
              <a:t> that will help them to get better jobs” (K).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endParaRPr lang="en-US" sz="1600" i="1" dirty="0"/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sz="1600" i="1" dirty="0"/>
              <a:t>“Character certificates should also be provided by the jail administration and is valid in the community and society”  (H).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endParaRPr lang="en-US" sz="1600" i="1" dirty="0"/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sz="1600" i="1" dirty="0"/>
              <a:t>“Love, respect and dignity will help an ex-prisoner to look forward in life with hope, positivity and crime free future”  (M).</a:t>
            </a:r>
          </a:p>
        </p:txBody>
      </p:sp>
    </p:spTree>
    <p:extLst>
      <p:ext uri="{BB962C8B-B14F-4D97-AF65-F5344CB8AC3E}">
        <p14:creationId xmlns:p14="http://schemas.microsoft.com/office/powerpoint/2010/main" val="4283661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Heading"/>
          <p:cNvSpPr>
            <a:spLocks noGrp="1"/>
          </p:cNvSpPr>
          <p:nvPr>
            <p:ph type="title"/>
          </p:nvPr>
        </p:nvSpPr>
        <p:spPr>
          <a:xfrm>
            <a:off x="360000" y="899999"/>
            <a:ext cx="11472000" cy="684102"/>
          </a:xfrm>
        </p:spPr>
        <p:txBody>
          <a:bodyPr/>
          <a:lstStyle/>
          <a:p>
            <a:r>
              <a:rPr lang="en-GB" dirty="0"/>
              <a:t>Applying the ‘Restorative Justice Model’ </a:t>
            </a:r>
          </a:p>
        </p:txBody>
      </p:sp>
      <p:sp>
        <p:nvSpPr>
          <p:cNvPr id="5" name="Text Placeholder 4" descr="Text"/>
          <p:cNvSpPr>
            <a:spLocks noGrp="1"/>
          </p:cNvSpPr>
          <p:nvPr>
            <p:ph type="body" sz="quarter" idx="13"/>
          </p:nvPr>
        </p:nvSpPr>
        <p:spPr>
          <a:xfrm>
            <a:off x="360000" y="1584101"/>
            <a:ext cx="11472000" cy="507427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GB" sz="1600" b="1" dirty="0"/>
              <a:t>‘Restorative Justice Model’</a:t>
            </a:r>
            <a:r>
              <a:rPr lang="en-GB" sz="1600" dirty="0"/>
              <a:t> (</a:t>
            </a:r>
            <a:r>
              <a:rPr lang="en-GB" sz="1600" dirty="0" err="1"/>
              <a:t>Bhuller</a:t>
            </a:r>
            <a:r>
              <a:rPr lang="en-GB" sz="1600" dirty="0"/>
              <a:t>, Dahl &amp; </a:t>
            </a:r>
            <a:r>
              <a:rPr lang="en-GB" sz="1600" dirty="0" err="1"/>
              <a:t>Loken</a:t>
            </a:r>
            <a:r>
              <a:rPr lang="en-GB" sz="1600" dirty="0"/>
              <a:t>, 2019)</a:t>
            </a:r>
            <a:r>
              <a:rPr lang="en-GB" sz="1600" b="1" dirty="0"/>
              <a:t>: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B" sz="1600" dirty="0"/>
              <a:t>Shorter prison sentences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B" sz="1600" dirty="0"/>
              <a:t>Improvement of prison conditions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B" sz="1600" dirty="0"/>
              <a:t>Prison safety 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endParaRPr lang="en-GB" sz="1600" dirty="0"/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GB" sz="1600" b="1" dirty="0"/>
              <a:t>Cost-effectiveness: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B" sz="1600" dirty="0"/>
              <a:t>Norway spends £97,000 per prisoner compared to £2,000 in India.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B" sz="1600" dirty="0"/>
              <a:t>86.3% of (£63M) of the budget in India was spent in 2020 but only 1.9% (£1.4M) used on rehabilitative support. </a:t>
            </a:r>
            <a:endParaRPr lang="en-GB" sz="1600" i="1" dirty="0"/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lang="en-GB" sz="1600" dirty="0"/>
          </a:p>
        </p:txBody>
      </p:sp>
      <p:pic>
        <p:nvPicPr>
          <p:cNvPr id="6" name="Picture 5" descr="Chart, pie chart&#10;&#10;Description automatically generated">
            <a:extLst>
              <a:ext uri="{FF2B5EF4-FFF2-40B4-BE49-F238E27FC236}">
                <a16:creationId xmlns:a16="http://schemas.microsoft.com/office/drawing/2014/main" id="{FC0A2E8C-D071-736C-18C0-B1A506904B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97"/>
          <a:stretch/>
        </p:blipFill>
        <p:spPr bwMode="auto">
          <a:xfrm>
            <a:off x="3785276" y="3788283"/>
            <a:ext cx="4621448" cy="26854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20">
            <a:extLst>
              <a:ext uri="{FF2B5EF4-FFF2-40B4-BE49-F238E27FC236}">
                <a16:creationId xmlns:a16="http://schemas.microsoft.com/office/drawing/2014/main" id="{79F7FA10-7C31-436D-3D38-690B91BCA285}"/>
              </a:ext>
            </a:extLst>
          </p:cNvPr>
          <p:cNvSpPr txBox="1"/>
          <p:nvPr/>
        </p:nvSpPr>
        <p:spPr>
          <a:xfrm>
            <a:off x="3173412" y="6566043"/>
            <a:ext cx="5597057" cy="184666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GB" sz="12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Figure 4: Percentage of expenditure on Prisoner Items 2020-21 (NCRB, 2020b)</a:t>
            </a:r>
            <a:endParaRPr lang="en-GB" sz="1200" i="1" dirty="0">
              <a:solidFill>
                <a:srgbClr val="44546A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823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Heading"/>
          <p:cNvSpPr>
            <a:spLocks noGrp="1"/>
          </p:cNvSpPr>
          <p:nvPr>
            <p:ph type="title"/>
          </p:nvPr>
        </p:nvSpPr>
        <p:spPr>
          <a:xfrm>
            <a:off x="360000" y="764721"/>
            <a:ext cx="8999900" cy="1368000"/>
          </a:xfrm>
        </p:spPr>
        <p:txBody>
          <a:bodyPr/>
          <a:lstStyle/>
          <a:p>
            <a:r>
              <a:rPr lang="en-GB" dirty="0"/>
              <a:t>Evaluation  </a:t>
            </a:r>
          </a:p>
        </p:txBody>
      </p:sp>
      <p:sp>
        <p:nvSpPr>
          <p:cNvPr id="5" name="Text Placeholder 4" descr="Text"/>
          <p:cNvSpPr>
            <a:spLocks noGrp="1"/>
          </p:cNvSpPr>
          <p:nvPr>
            <p:ph type="body" sz="quarter" idx="13"/>
          </p:nvPr>
        </p:nvSpPr>
        <p:spPr>
          <a:xfrm>
            <a:off x="360000" y="1628999"/>
            <a:ext cx="11472000" cy="4464279"/>
          </a:xfrm>
        </p:spPr>
        <p:txBody>
          <a:bodyPr/>
          <a:lstStyle/>
          <a:p>
            <a:pPr marL="0" indent="0">
              <a:spcBef>
                <a:spcPts val="200"/>
              </a:spcBef>
              <a:buNone/>
            </a:pPr>
            <a:r>
              <a:rPr lang="en-GB" sz="1600" b="1" dirty="0"/>
              <a:t>Subjective experiences:</a:t>
            </a:r>
          </a:p>
          <a:p>
            <a:pPr>
              <a:spcBef>
                <a:spcPts val="200"/>
              </a:spcBef>
            </a:pPr>
            <a:r>
              <a:rPr lang="en-GB" sz="1600" dirty="0"/>
              <a:t>Only female ex-prisoners under serious convictions interviewed. </a:t>
            </a:r>
          </a:p>
          <a:p>
            <a:pPr>
              <a:spcBef>
                <a:spcPts val="200"/>
              </a:spcBef>
            </a:pPr>
            <a:r>
              <a:rPr lang="en-GB" sz="1600" dirty="0"/>
              <a:t>Vary based on sentences, age, location, gender, socio-economic status, offences, and types.</a:t>
            </a:r>
          </a:p>
          <a:p>
            <a:pPr>
              <a:spcBef>
                <a:spcPts val="200"/>
              </a:spcBef>
            </a:pPr>
            <a:r>
              <a:rPr lang="en-GB" sz="1600" dirty="0"/>
              <a:t>Prison administrators</a:t>
            </a:r>
            <a:r>
              <a:rPr lang="en-GB" sz="1600" b="1" dirty="0"/>
              <a:t> </a:t>
            </a:r>
            <a:r>
              <a:rPr lang="en-GB" sz="1600" dirty="0"/>
              <a:t>were not interviewed resulting in bias towards NGOs. </a:t>
            </a:r>
          </a:p>
          <a:p>
            <a:pPr marL="0" indent="0">
              <a:spcBef>
                <a:spcPts val="200"/>
              </a:spcBef>
              <a:buNone/>
            </a:pPr>
            <a:endParaRPr lang="en-GB" sz="1600" dirty="0"/>
          </a:p>
          <a:p>
            <a:pPr marL="0" indent="0">
              <a:spcBef>
                <a:spcPts val="200"/>
              </a:spcBef>
              <a:buNone/>
            </a:pPr>
            <a:r>
              <a:rPr lang="en-GB" sz="1600" b="1" dirty="0"/>
              <a:t>Interviews:</a:t>
            </a:r>
          </a:p>
          <a:p>
            <a:pPr>
              <a:spcBef>
                <a:spcPts val="200"/>
              </a:spcBef>
            </a:pPr>
            <a:r>
              <a:rPr lang="en-GB" sz="1600" dirty="0"/>
              <a:t>Written interviews elicited shorter and less detailed responses. </a:t>
            </a:r>
          </a:p>
          <a:p>
            <a:pPr>
              <a:spcBef>
                <a:spcPts val="200"/>
              </a:spcBef>
            </a:pPr>
            <a:r>
              <a:rPr lang="en-GB" sz="1600" dirty="0"/>
              <a:t>Participants reported positively about IVF as they were interviewed by gatekeepers. </a:t>
            </a:r>
          </a:p>
          <a:p>
            <a:pPr>
              <a:spcBef>
                <a:spcPts val="200"/>
              </a:spcBef>
            </a:pPr>
            <a:r>
              <a:rPr lang="en-GB" sz="1600" dirty="0"/>
              <a:t>Translation from Hindi to English may result in participants’ feelings being inaccurately represented (van Nes et al., 2010).</a:t>
            </a:r>
          </a:p>
          <a:p>
            <a:pPr>
              <a:spcBef>
                <a:spcPts val="200"/>
              </a:spcBef>
            </a:pPr>
            <a:endParaRPr lang="en-GB" sz="1600" dirty="0"/>
          </a:p>
          <a:p>
            <a:pPr marL="0" indent="0">
              <a:spcBef>
                <a:spcPts val="200"/>
              </a:spcBef>
              <a:buNone/>
            </a:pPr>
            <a:r>
              <a:rPr lang="en-GB" sz="1600" b="1" dirty="0"/>
              <a:t>Reductionist: </a:t>
            </a:r>
          </a:p>
          <a:p>
            <a:pPr>
              <a:spcBef>
                <a:spcPts val="200"/>
              </a:spcBef>
            </a:pPr>
            <a:r>
              <a:rPr lang="en-GB" sz="1600" dirty="0"/>
              <a:t>Prison reform limited to vocational training, education, literacy, mental health support and counselling. </a:t>
            </a:r>
          </a:p>
          <a:p>
            <a:pPr>
              <a:spcBef>
                <a:spcPts val="200"/>
              </a:spcBef>
            </a:pPr>
            <a:r>
              <a:rPr lang="en-GB" sz="1600" dirty="0"/>
              <a:t>Need to include prison infrastructure or medical care for a holistic programme. </a:t>
            </a:r>
          </a:p>
          <a:p>
            <a:pPr marL="0" indent="0">
              <a:spcBef>
                <a:spcPts val="200"/>
              </a:spcBef>
              <a:buNone/>
            </a:pPr>
            <a:endParaRPr lang="en-GB" sz="1600" dirty="0"/>
          </a:p>
          <a:p>
            <a:pPr marL="0" indent="0">
              <a:spcBef>
                <a:spcPts val="200"/>
              </a:spcBef>
              <a:buNone/>
            </a:pPr>
            <a:r>
              <a:rPr lang="en-GB" sz="1600" b="1" dirty="0"/>
              <a:t>Context:</a:t>
            </a:r>
          </a:p>
          <a:p>
            <a:pPr>
              <a:spcBef>
                <a:spcPts val="200"/>
              </a:spcBef>
            </a:pPr>
            <a:r>
              <a:rPr lang="en-GB" sz="1600" dirty="0"/>
              <a:t>Application of the Norway prison system and its cost-effectiveness in the context of a developing country, India.</a:t>
            </a:r>
          </a:p>
          <a:p>
            <a:pPr marL="0" indent="0">
              <a:spcBef>
                <a:spcPts val="200"/>
              </a:spcBef>
              <a:buNone/>
            </a:pPr>
            <a:endParaRPr lang="en-GB" sz="1600" dirty="0"/>
          </a:p>
          <a:p>
            <a:pPr marL="0" indent="0">
              <a:spcBef>
                <a:spcPts val="200"/>
              </a:spcBef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247144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B18A7-D91D-0C9A-B23D-CF4571C68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All India Jail Manual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A48165-9AFB-AEA4-A258-16E7702F4D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704109"/>
            <a:ext cx="11374800" cy="430789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GB" b="1" dirty="0"/>
              <a:t>Advocates for the development of a central prison reform programme: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B" dirty="0"/>
              <a:t>In collaboration with the CJS and NGOs.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B" dirty="0"/>
              <a:t>Addressing the needs and challenges of ex-prisoners, particularly females.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B" dirty="0"/>
              <a:t>Incorporating policy recommendations by NGO employees.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B" dirty="0"/>
              <a:t>Applying key features of the Norway ‘Restorative Justice Model’.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B" dirty="0"/>
              <a:t>Replacing the Prison Act (1894) with a central law to ensure uniformity.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endParaRPr lang="en-GB" i="1" dirty="0"/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lang="en-GB" dirty="0"/>
          </a:p>
          <a:p>
            <a:pPr marL="0" indent="0">
              <a:buNone/>
            </a:pPr>
            <a:r>
              <a:rPr lang="en-US" i="1" dirty="0"/>
              <a:t>“Be holistic and comprehensive that should aim at crimefree society with equality &amp; equity, respect, and dignity for all. There should be inclusivity for everyone with a fair chance of redemption” (H). </a:t>
            </a:r>
          </a:p>
        </p:txBody>
      </p:sp>
    </p:spTree>
    <p:extLst>
      <p:ext uri="{BB962C8B-B14F-4D97-AF65-F5344CB8AC3E}">
        <p14:creationId xmlns:p14="http://schemas.microsoft.com/office/powerpoint/2010/main" val="939384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DACC5E-6B35-5F86-FCA4-853A9D07B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Indian Prison System (IPS)</a:t>
            </a:r>
          </a:p>
        </p:txBody>
      </p:sp>
      <p:pic>
        <p:nvPicPr>
          <p:cNvPr id="12" name="Picture 11" descr="A picture containing table&#10;&#10;Description automatically generated">
            <a:extLst>
              <a:ext uri="{FF2B5EF4-FFF2-40B4-BE49-F238E27FC236}">
                <a16:creationId xmlns:a16="http://schemas.microsoft.com/office/drawing/2014/main" id="{8CD8AE0D-C87C-E2E2-3D6E-85F6AB7A9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878" y="2896004"/>
            <a:ext cx="8612243" cy="2508250"/>
          </a:xfrm>
          <a:prstGeom prst="rect">
            <a:avLst/>
          </a:prstGeom>
        </p:spPr>
      </p:pic>
      <p:sp>
        <p:nvSpPr>
          <p:cNvPr id="13" name="Text Box 5">
            <a:extLst>
              <a:ext uri="{FF2B5EF4-FFF2-40B4-BE49-F238E27FC236}">
                <a16:creationId xmlns:a16="http://schemas.microsoft.com/office/drawing/2014/main" id="{CE463402-EC06-A9FB-BE04-81422338ABA1}"/>
              </a:ext>
            </a:extLst>
          </p:cNvPr>
          <p:cNvSpPr txBox="1"/>
          <p:nvPr/>
        </p:nvSpPr>
        <p:spPr>
          <a:xfrm>
            <a:off x="3663546" y="5556468"/>
            <a:ext cx="5723890" cy="208280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000"/>
              </a:spcAft>
            </a:pPr>
            <a:r>
              <a:rPr lang="en-GB" sz="12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Figure 1: Overview of the Indian Prison System (NCRB, 2020b)</a:t>
            </a:r>
            <a:endParaRPr lang="en-GB" sz="1200" i="1" dirty="0">
              <a:solidFill>
                <a:srgbClr val="44546A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144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Heading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</a:t>
            </a:r>
          </a:p>
        </p:txBody>
      </p:sp>
      <p:sp>
        <p:nvSpPr>
          <p:cNvPr id="5" name="Text Placeholder 4" descr="Text"/>
          <p:cNvSpPr>
            <a:spLocks noGrp="1"/>
          </p:cNvSpPr>
          <p:nvPr>
            <p:ph type="body" sz="quarter" idx="13"/>
          </p:nvPr>
        </p:nvSpPr>
        <p:spPr>
          <a:xfrm>
            <a:off x="360000" y="1583997"/>
            <a:ext cx="11472000" cy="505440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GB" sz="1600" dirty="0"/>
              <a:t>Only 0.3% of prisoners in India are successfully rehabilitated, 17% receive educational support and 8.8% vocational training (NCRB, 2020)</a:t>
            </a:r>
            <a:r>
              <a:rPr lang="en-GB" sz="1600" b="1" dirty="0"/>
              <a:t>.</a:t>
            </a:r>
            <a:endParaRPr lang="en-GB" sz="1800" b="1" dirty="0"/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endParaRPr lang="en-GB" sz="1600" dirty="0"/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lang="en-GB" sz="1600" dirty="0"/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lang="en-GB" sz="1600" dirty="0"/>
          </a:p>
        </p:txBody>
      </p:sp>
      <p:pic>
        <p:nvPicPr>
          <p:cNvPr id="8" name="Picture 7" descr="Chart, pie chart&#10;&#10;Description automatically generated">
            <a:extLst>
              <a:ext uri="{FF2B5EF4-FFF2-40B4-BE49-F238E27FC236}">
                <a16:creationId xmlns:a16="http://schemas.microsoft.com/office/drawing/2014/main" id="{71AB1287-CBBD-247F-F567-B50DE3A36C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50"/>
          <a:stretch/>
        </p:blipFill>
        <p:spPr bwMode="auto">
          <a:xfrm>
            <a:off x="428366" y="2436912"/>
            <a:ext cx="5331687" cy="35210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 Box 30">
            <a:extLst>
              <a:ext uri="{FF2B5EF4-FFF2-40B4-BE49-F238E27FC236}">
                <a16:creationId xmlns:a16="http://schemas.microsoft.com/office/drawing/2014/main" id="{B10CF7C2-9F5A-A810-21FB-5B287CD0C61E}"/>
              </a:ext>
            </a:extLst>
          </p:cNvPr>
          <p:cNvSpPr txBox="1"/>
          <p:nvPr/>
        </p:nvSpPr>
        <p:spPr>
          <a:xfrm>
            <a:off x="557701" y="6113533"/>
            <a:ext cx="5073015" cy="184666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GB" sz="12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Figure 2: Educational Profile of Prisoners (NCRB, 2020b)</a:t>
            </a:r>
            <a:endParaRPr lang="en-GB" sz="1200" i="1" dirty="0">
              <a:solidFill>
                <a:srgbClr val="44546A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Chart, pie chart&#10;&#10;Description automatically generated">
            <a:extLst>
              <a:ext uri="{FF2B5EF4-FFF2-40B4-BE49-F238E27FC236}">
                <a16:creationId xmlns:a16="http://schemas.microsoft.com/office/drawing/2014/main" id="{F969B114-7E76-1537-FCC9-1C443FBB3D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64"/>
          <a:stretch/>
        </p:blipFill>
        <p:spPr bwMode="auto">
          <a:xfrm>
            <a:off x="6234054" y="2560452"/>
            <a:ext cx="5529580" cy="32689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 Box 19">
            <a:extLst>
              <a:ext uri="{FF2B5EF4-FFF2-40B4-BE49-F238E27FC236}">
                <a16:creationId xmlns:a16="http://schemas.microsoft.com/office/drawing/2014/main" id="{DA56480A-ECE2-C7C6-F253-B7965BABD8F4}"/>
              </a:ext>
            </a:extLst>
          </p:cNvPr>
          <p:cNvSpPr txBox="1"/>
          <p:nvPr/>
        </p:nvSpPr>
        <p:spPr>
          <a:xfrm>
            <a:off x="6101020" y="6121885"/>
            <a:ext cx="5795647" cy="184666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GB" sz="12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Figure 3: Percentage of Prisoners by the type of Vocational Training (NCRB, 2020b)</a:t>
            </a:r>
            <a:endParaRPr lang="en-GB" sz="1200" i="1" dirty="0">
              <a:solidFill>
                <a:srgbClr val="44546A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049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Heading"/>
          <p:cNvSpPr>
            <a:spLocks noGrp="1"/>
          </p:cNvSpPr>
          <p:nvPr>
            <p:ph type="title"/>
          </p:nvPr>
        </p:nvSpPr>
        <p:spPr>
          <a:xfrm>
            <a:off x="360000" y="678327"/>
            <a:ext cx="8999900" cy="1368000"/>
          </a:xfrm>
        </p:spPr>
        <p:txBody>
          <a:bodyPr/>
          <a:lstStyle/>
          <a:p>
            <a:r>
              <a:rPr lang="en-GB" dirty="0"/>
              <a:t>Literature Review</a:t>
            </a:r>
          </a:p>
        </p:txBody>
      </p:sp>
      <p:sp>
        <p:nvSpPr>
          <p:cNvPr id="5" name="Text Placeholder 4" descr="Text"/>
          <p:cNvSpPr>
            <a:spLocks noGrp="1"/>
          </p:cNvSpPr>
          <p:nvPr>
            <p:ph type="body" sz="quarter" idx="13"/>
          </p:nvPr>
        </p:nvSpPr>
        <p:spPr>
          <a:xfrm>
            <a:off x="360000" y="1362327"/>
            <a:ext cx="11472000" cy="505440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GB" sz="1800" b="1" dirty="0"/>
              <a:t>Why? </a:t>
            </a:r>
            <a:r>
              <a:rPr lang="en-GB" sz="1600" dirty="0"/>
              <a:t>(</a:t>
            </a:r>
            <a:r>
              <a:rPr lang="en-GB" sz="1600" dirty="0" err="1"/>
              <a:t>Nagda</a:t>
            </a:r>
            <a:r>
              <a:rPr lang="en-GB" sz="1600" dirty="0"/>
              <a:t>, 2017; Nair, 2016):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B" sz="1600" dirty="0"/>
              <a:t>Outdated laws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B" sz="1600" dirty="0"/>
              <a:t>Corruption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B" sz="1600" dirty="0"/>
              <a:t>No central authority or prison reform programme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B" sz="1600" dirty="0"/>
              <a:t>A lack of finance and resources 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endParaRPr lang="en-GB" sz="1600" dirty="0"/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GB" sz="1800" b="1" dirty="0"/>
              <a:t>Current rehabilitation support </a:t>
            </a:r>
            <a:r>
              <a:rPr lang="en-GB" sz="1600" dirty="0"/>
              <a:t>(Human Rights Commission, 2005):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B" sz="1600" dirty="0"/>
              <a:t>State government programmes are short-term, sporadic, outdated, not evidence or research based, focus on extra-curriculars, differ vastly, and exclude the needs of women, juvenile, vulnerable and illiterate prisoners.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B" sz="1600" dirty="0"/>
              <a:t>879 NGOs bridge this gap but face the same challenges above due to a lack of finance and government support. 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endParaRPr lang="en-GB" sz="1600" dirty="0"/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GB" sz="1800" b="1" dirty="0"/>
              <a:t>Benefits of rehabilitation: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B" sz="1600" dirty="0"/>
              <a:t>Any form of education in prison improves prisoners’ employment opportunities post-release, political engagement, volunteerism, and health (Bender, 2018; Davis et al., 2018).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B" sz="1600" dirty="0"/>
              <a:t>Reduce recidivism and improves reintegration (Manikandan, 2017).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lang="en-GB" sz="1600" dirty="0"/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GB" sz="1800" b="1" dirty="0"/>
              <a:t>Government response </a:t>
            </a:r>
            <a:r>
              <a:rPr lang="en-GB" sz="1600" dirty="0"/>
              <a:t>(Peterson &amp; Lee, 2017):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B" sz="1600" dirty="0"/>
              <a:t>The Model Prison Manual outlines prison conduct guidelines in India but it is not holistic or comprehensive.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B" sz="1600" dirty="0"/>
              <a:t>The Supreme Court is pushing for the development of a central prison reform programme, </a:t>
            </a:r>
            <a:r>
              <a:rPr lang="en-GB" sz="1600" b="1" dirty="0"/>
              <a:t>‘All India Jail Manual’.</a:t>
            </a:r>
            <a:endParaRPr lang="en-GB" sz="1600" dirty="0"/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B" sz="1600" dirty="0"/>
              <a:t>It should be “evidence or research based, cost-effective and focus on the needs and challenges” of prisoners.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lang="en-GB" sz="1600" dirty="0"/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402631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Heading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Gap and Questions</a:t>
            </a:r>
          </a:p>
        </p:txBody>
      </p:sp>
      <p:sp>
        <p:nvSpPr>
          <p:cNvPr id="5" name="Text Placeholder 4" descr="Text"/>
          <p:cNvSpPr>
            <a:spLocks noGrp="1"/>
          </p:cNvSpPr>
          <p:nvPr>
            <p:ph type="body" sz="quarter" idx="13"/>
          </p:nvPr>
        </p:nvSpPr>
        <p:spPr>
          <a:xfrm>
            <a:off x="360000" y="1583999"/>
            <a:ext cx="11472000" cy="505534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GB" sz="1800" b="1" dirty="0"/>
              <a:t>Limited literature in India on: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B" sz="1600" dirty="0"/>
              <a:t>The role of NGOs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B" sz="1600" dirty="0"/>
              <a:t>Prisoners’ experiences, especially of women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B" sz="1600" dirty="0"/>
              <a:t>Post-release support 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endParaRPr lang="en-GB" sz="1600" dirty="0"/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GB" sz="1800" b="1" dirty="0"/>
              <a:t>Aims: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B" sz="1600" dirty="0"/>
              <a:t>Understand the rehabilitative experiences of female ex-prisoners in India and impact of post-release integration.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B" sz="1600" dirty="0"/>
              <a:t>Examine the views of NGO employees and their policy recommendations.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B" sz="1600" dirty="0"/>
              <a:t>Analyse the ‘Restorative Justice Model’ used in Norway’s prisons to be applied to the IPS in a cost-effective manner.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B" sz="1600" dirty="0"/>
              <a:t>Provide a foundation for the development of a central prison reform programme (All India Jail Manual).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lang="en-GB" sz="1600" dirty="0"/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GB" sz="1800" b="1" dirty="0"/>
              <a:t>Research Questions (RQ): </a:t>
            </a:r>
          </a:p>
          <a:p>
            <a:pPr marL="342900" indent="-342900">
              <a:lnSpc>
                <a:spcPct val="10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GB" sz="1600" dirty="0"/>
              <a:t>What are the </a:t>
            </a:r>
            <a:r>
              <a:rPr lang="en-GB" sz="1600" b="1" dirty="0"/>
              <a:t>experiences</a:t>
            </a:r>
            <a:r>
              <a:rPr lang="en-GB" sz="1600" dirty="0"/>
              <a:t> of </a:t>
            </a:r>
            <a:r>
              <a:rPr lang="en-GB" sz="1600" b="1" dirty="0"/>
              <a:t>ex-prisoners</a:t>
            </a:r>
            <a:r>
              <a:rPr lang="en-GB" sz="1600" dirty="0"/>
              <a:t> in India undertaking rehabilitative programmes and how has this supported their reintegration into society?</a:t>
            </a:r>
          </a:p>
          <a:p>
            <a:pPr marL="342900" indent="-342900">
              <a:lnSpc>
                <a:spcPct val="10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GB" sz="1600" dirty="0"/>
              <a:t>What are the </a:t>
            </a:r>
            <a:r>
              <a:rPr lang="en-GB" sz="1600" b="1" dirty="0"/>
              <a:t>experiences</a:t>
            </a:r>
            <a:r>
              <a:rPr lang="en-GB" sz="1600" dirty="0"/>
              <a:t> and </a:t>
            </a:r>
            <a:r>
              <a:rPr lang="en-GB" sz="1600" b="1" dirty="0"/>
              <a:t>views</a:t>
            </a:r>
            <a:r>
              <a:rPr lang="en-GB" sz="1600" dirty="0"/>
              <a:t> of </a:t>
            </a:r>
            <a:r>
              <a:rPr lang="en-GB" sz="1600" b="1" dirty="0"/>
              <a:t>NGO employees</a:t>
            </a:r>
            <a:r>
              <a:rPr lang="en-GB" sz="1600" dirty="0"/>
              <a:t> and trainers </a:t>
            </a:r>
            <a:r>
              <a:rPr lang="en-GB" sz="1600" b="1" dirty="0"/>
              <a:t>designing</a:t>
            </a:r>
            <a:r>
              <a:rPr lang="en-GB" sz="1600" dirty="0"/>
              <a:t>, </a:t>
            </a:r>
            <a:r>
              <a:rPr lang="en-GB" sz="1600" b="1" dirty="0"/>
              <a:t>implementing</a:t>
            </a:r>
            <a:r>
              <a:rPr lang="en-GB" sz="1600" dirty="0"/>
              <a:t>, and </a:t>
            </a:r>
            <a:r>
              <a:rPr lang="en-GB" sz="1600" b="1" dirty="0"/>
              <a:t>delivering</a:t>
            </a:r>
            <a:r>
              <a:rPr lang="en-GB" sz="1600" dirty="0"/>
              <a:t> rehabilitative programmes in India?</a:t>
            </a:r>
            <a:endParaRPr lang="en-GB" sz="1600" b="1" dirty="0"/>
          </a:p>
          <a:p>
            <a:pPr marL="342900" indent="-342900">
              <a:lnSpc>
                <a:spcPct val="10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GB" sz="1600" dirty="0"/>
              <a:t>How can a </a:t>
            </a:r>
            <a:r>
              <a:rPr lang="en-GB" sz="1600" b="1" dirty="0"/>
              <a:t>central prison reform programme </a:t>
            </a:r>
            <a:r>
              <a:rPr lang="en-GB" sz="1600" dirty="0"/>
              <a:t>(All India Jail Manual) be developed based on ex-prisoners’ and NGO employees experiences?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799145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Heading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</a:t>
            </a:r>
          </a:p>
        </p:txBody>
      </p:sp>
      <p:sp>
        <p:nvSpPr>
          <p:cNvPr id="5" name="Text Placeholder 4" descr="Text"/>
          <p:cNvSpPr>
            <a:spLocks noGrp="1"/>
          </p:cNvSpPr>
          <p:nvPr>
            <p:ph type="body" sz="quarter" idx="13"/>
          </p:nvPr>
        </p:nvSpPr>
        <p:spPr>
          <a:xfrm>
            <a:off x="360000" y="1646452"/>
            <a:ext cx="11472000" cy="476760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GB" sz="1800" b="1" dirty="0"/>
              <a:t>Participant recruitment: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B" sz="1600" dirty="0"/>
              <a:t>Opportunity sampling (7 NGOs and the Bangalore Central Prison).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B" sz="1600" dirty="0" err="1"/>
              <a:t>Prayas</a:t>
            </a:r>
            <a:r>
              <a:rPr lang="en-GB" sz="1600" dirty="0"/>
              <a:t> in Mumbai and India Vision Foundation (IVF) in Delhi selected.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endParaRPr lang="en-GB" sz="1600" dirty="0"/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GB" sz="1800" b="1" dirty="0"/>
              <a:t>Data collection: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B" sz="1600" dirty="0"/>
              <a:t>18 semi-structured interviews.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B" sz="1600" dirty="0"/>
              <a:t>Oral interviews with 7 NGO employees from </a:t>
            </a:r>
            <a:r>
              <a:rPr lang="en-GB" sz="1600" dirty="0" err="1"/>
              <a:t>Prayas</a:t>
            </a:r>
            <a:r>
              <a:rPr lang="en-GB" sz="1600" dirty="0"/>
              <a:t>.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B" sz="1600" dirty="0"/>
              <a:t>Written interviews with 6 female ex-prisoners and 5 with NGO employees from IVF. 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endParaRPr lang="en-GB" sz="1600" dirty="0"/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GB" sz="1800" b="1" dirty="0"/>
              <a:t>Participant information:</a:t>
            </a:r>
            <a:r>
              <a:rPr lang="en-GB" sz="1600" b="1" dirty="0"/>
              <a:t>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B" sz="1600" b="1" dirty="0"/>
              <a:t>Education level: </a:t>
            </a:r>
            <a:r>
              <a:rPr lang="en-GB" sz="1600" dirty="0"/>
              <a:t>no education to grade level 10 with most uneducated (4).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B" sz="1600" b="1" dirty="0"/>
              <a:t>Convictions</a:t>
            </a:r>
            <a:r>
              <a:rPr lang="en-GB" sz="1600" dirty="0"/>
              <a:t>: Domestic abuse (1), abetment of suicide (1), rape (1) and murder (3).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B" sz="1600" b="1" dirty="0"/>
              <a:t>Duration in prison: </a:t>
            </a:r>
            <a:r>
              <a:rPr lang="en-GB" sz="1600" dirty="0"/>
              <a:t>Between 3 months to 7 years with the average being 3.8 years.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B" sz="1600" b="1" dirty="0"/>
              <a:t>NGO employees</a:t>
            </a:r>
            <a:r>
              <a:rPr lang="en-GB" sz="1600" dirty="0"/>
              <a:t>: In </a:t>
            </a:r>
            <a:r>
              <a:rPr lang="en-GB" sz="1600" dirty="0" err="1"/>
              <a:t>Prayas</a:t>
            </a:r>
            <a:r>
              <a:rPr lang="en-GB" sz="1600" dirty="0"/>
              <a:t>, NGO employees were social (4), case (2) or field workers (1) whereas in IVF, they were project coordinators (2), assistant managers (2), and the head of the Learning &amp; Development (L&amp;D) team (1). 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endParaRPr lang="en-GB" sz="1600" dirty="0"/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GB" sz="1800" b="1" dirty="0"/>
              <a:t>Analysis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B" sz="1600" dirty="0"/>
              <a:t>Interview transcripts and written responses analysed through thematic analysis where 54 codes were developed.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897235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Heading"/>
          <p:cNvSpPr>
            <a:spLocks noGrp="1"/>
          </p:cNvSpPr>
          <p:nvPr>
            <p:ph type="title"/>
          </p:nvPr>
        </p:nvSpPr>
        <p:spPr>
          <a:xfrm>
            <a:off x="360000" y="706816"/>
            <a:ext cx="11472000" cy="787133"/>
          </a:xfrm>
        </p:spPr>
        <p:txBody>
          <a:bodyPr/>
          <a:lstStyle/>
          <a:p>
            <a:r>
              <a:rPr lang="en-GB" dirty="0"/>
              <a:t>Results (Rehabilitative support offered)</a:t>
            </a:r>
            <a:br>
              <a:rPr lang="en-GB" dirty="0"/>
            </a:br>
            <a:endParaRPr lang="en-GB" dirty="0"/>
          </a:p>
        </p:txBody>
      </p:sp>
      <p:sp>
        <p:nvSpPr>
          <p:cNvPr id="5" name="Text Placeholder 4" descr="Text"/>
          <p:cNvSpPr>
            <a:spLocks noGrp="1"/>
          </p:cNvSpPr>
          <p:nvPr>
            <p:ph type="body" sz="quarter" idx="13"/>
          </p:nvPr>
        </p:nvSpPr>
        <p:spPr>
          <a:xfrm>
            <a:off x="360000" y="1596980"/>
            <a:ext cx="11472000" cy="501585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B" sz="1600" b="1" dirty="0"/>
              <a:t>Government: </a:t>
            </a:r>
            <a:r>
              <a:rPr lang="en-GB" sz="1600" dirty="0"/>
              <a:t>did not provide rehabilitative support in prisons or post-release.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B" sz="1600" b="1" dirty="0"/>
              <a:t>NGOs: </a:t>
            </a:r>
            <a:r>
              <a:rPr lang="en-GB" sz="1600" dirty="0"/>
              <a:t>vocational training, education, literacy training, extra-curricular activities, counselling, health assistance, and family and child support alongside post-release and Covid-19 support.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B" sz="1600" b="1" dirty="0" err="1"/>
              <a:t>Prayas</a:t>
            </a:r>
            <a:r>
              <a:rPr lang="en-GB" sz="1600" b="1" dirty="0"/>
              <a:t> vs IVF: </a:t>
            </a:r>
            <a:r>
              <a:rPr lang="en-GB" sz="1600" dirty="0"/>
              <a:t>more legal, aid and finance by </a:t>
            </a:r>
            <a:r>
              <a:rPr lang="en-GB" sz="1600" dirty="0" err="1"/>
              <a:t>Prayas</a:t>
            </a:r>
            <a:r>
              <a:rPr lang="en-GB" sz="1600" dirty="0"/>
              <a:t> whereas more computer training, mental wellness, and culture and awareness programmes were provided by IVF.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B" sz="1600" b="1" dirty="0"/>
              <a:t>Delhi vs Mumbai: </a:t>
            </a:r>
            <a:r>
              <a:rPr lang="en-GB" sz="1600" dirty="0"/>
              <a:t>No region-specific differences. 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endParaRPr lang="en-GB" sz="1600" dirty="0"/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GB" sz="1800" b="1" dirty="0"/>
              <a:t>Quotes: 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GB" sz="1600" i="1" dirty="0"/>
              <a:t>“I never thought that I would ever go to jail and such programs would also be going on there” (E). 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endParaRPr lang="en-GB" sz="1600" i="1" dirty="0"/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GB" sz="1600" i="1" dirty="0"/>
              <a:t>“Why would NGOs exist if the government did its job?” (P) 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endParaRPr lang="en-GB" sz="1600" i="1" dirty="0"/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GB" sz="1600" i="1" dirty="0"/>
              <a:t>“Governments have no interest and are strict with process” (P) and there often is “no response from police officers” as “they simply say why are you helping her, she is a dirty woman, she is a criminal, you’re simply wasting your time” (M). 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endParaRPr lang="en-GB" sz="1600" i="1" dirty="0"/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GB" sz="1600" i="1" dirty="0"/>
              <a:t>“What I could not do while living outside, I found it inside” (F). 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endParaRPr lang="en-GB" sz="1600" i="1" dirty="0"/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GB" sz="1600" i="1" dirty="0"/>
              <a:t>“Before coming to jail, I was fifth grade pass from Calcutta and I did not know how to read and write Hindi. When I went to jail, I took admission in adult education and passed eighth grade inside the jail itself”  (E). 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endParaRPr lang="en-GB" sz="1600" i="1" dirty="0"/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endParaRPr lang="en-GB" sz="1600" i="1" dirty="0"/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endParaRPr lang="en-GB" sz="1600" i="1" dirty="0"/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1440716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7B55F-BA59-601A-DFCF-28510F48D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693937"/>
            <a:ext cx="11472000" cy="658345"/>
          </a:xfrm>
        </p:spPr>
        <p:txBody>
          <a:bodyPr/>
          <a:lstStyle/>
          <a:p>
            <a:r>
              <a:rPr lang="en-GB" dirty="0"/>
              <a:t>RQ1: Experiences of ex-prisoners</a:t>
            </a:r>
            <a:br>
              <a:rPr lang="en-GB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912F25-B8EC-B38F-61E9-474669E6E3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468192"/>
            <a:ext cx="11472000" cy="4790940"/>
          </a:xfrm>
        </p:spPr>
        <p:txBody>
          <a:bodyPr/>
          <a:lstStyle/>
          <a:p>
            <a:pPr marL="0" indent="0">
              <a:spcBef>
                <a:spcPts val="200"/>
              </a:spcBef>
              <a:buNone/>
            </a:pPr>
            <a:r>
              <a:rPr lang="en-US" sz="1800" b="1" dirty="0"/>
              <a:t>Challenges faced:</a:t>
            </a:r>
          </a:p>
          <a:p>
            <a:pPr>
              <a:spcBef>
                <a:spcPts val="200"/>
              </a:spcBef>
            </a:pPr>
            <a:r>
              <a:rPr lang="en-US" sz="1600" b="1" dirty="0"/>
              <a:t>Prisons: </a:t>
            </a:r>
            <a:r>
              <a:rPr lang="en-US" sz="1600" dirty="0"/>
              <a:t>Poor mental health (depression and stress), missing their children and demotivation.</a:t>
            </a:r>
          </a:p>
          <a:p>
            <a:pPr>
              <a:spcBef>
                <a:spcPts val="200"/>
              </a:spcBef>
            </a:pPr>
            <a:r>
              <a:rPr lang="en-US" sz="1600" b="1" dirty="0"/>
              <a:t>Post-release: </a:t>
            </a:r>
            <a:r>
              <a:rPr lang="en-US" sz="1600" dirty="0"/>
              <a:t>Unemployment, no social support and responsibility of children. </a:t>
            </a:r>
          </a:p>
          <a:p>
            <a:pPr marL="0" indent="0">
              <a:spcBef>
                <a:spcPts val="200"/>
              </a:spcBef>
              <a:buNone/>
            </a:pPr>
            <a:endParaRPr lang="en-US" sz="1600" b="1" dirty="0"/>
          </a:p>
          <a:p>
            <a:pPr marL="0" indent="0">
              <a:spcBef>
                <a:spcPts val="200"/>
              </a:spcBef>
              <a:buNone/>
            </a:pPr>
            <a:r>
              <a:rPr lang="en-US" sz="1800" b="1" dirty="0"/>
              <a:t>Benefits of rehabilitative programs: </a:t>
            </a:r>
          </a:p>
          <a:p>
            <a:pPr>
              <a:spcBef>
                <a:spcPts val="200"/>
              </a:spcBef>
            </a:pPr>
            <a:r>
              <a:rPr lang="en-US" sz="1600" dirty="0"/>
              <a:t>Positively influenced prisoners mental health, physical health, behavior, and mindset. </a:t>
            </a:r>
          </a:p>
          <a:p>
            <a:pPr>
              <a:spcBef>
                <a:spcPts val="200"/>
              </a:spcBef>
            </a:pPr>
            <a:r>
              <a:rPr lang="en-US" sz="1600" dirty="0"/>
              <a:t>Vocational training (stitching and sewing) helped ex-prisoners obtain employment post-release.</a:t>
            </a:r>
          </a:p>
          <a:p>
            <a:pPr>
              <a:spcBef>
                <a:spcPts val="200"/>
              </a:spcBef>
            </a:pPr>
            <a:r>
              <a:rPr lang="en-US" sz="1600" dirty="0"/>
              <a:t>When Covid-19 resulted in job losses, they were able to use those skills to become entrepreneurs. </a:t>
            </a:r>
          </a:p>
          <a:p>
            <a:pPr>
              <a:spcBef>
                <a:spcPts val="200"/>
              </a:spcBef>
            </a:pPr>
            <a:r>
              <a:rPr lang="en-US" sz="1600" dirty="0"/>
              <a:t>Making them independent or self-reliant. </a:t>
            </a:r>
          </a:p>
          <a:p>
            <a:pPr marL="0" indent="0">
              <a:spcBef>
                <a:spcPts val="200"/>
              </a:spcBef>
              <a:buNone/>
            </a:pPr>
            <a:endParaRPr lang="en-US" sz="1600" dirty="0"/>
          </a:p>
          <a:p>
            <a:pPr marL="0" indent="0">
              <a:spcBef>
                <a:spcPts val="200"/>
              </a:spcBef>
              <a:buNone/>
            </a:pPr>
            <a:r>
              <a:rPr lang="en-US" sz="1800" b="1" dirty="0"/>
              <a:t>Desire: </a:t>
            </a:r>
          </a:p>
          <a:p>
            <a:pPr>
              <a:spcBef>
                <a:spcPts val="200"/>
              </a:spcBef>
            </a:pPr>
            <a:r>
              <a:rPr lang="en-US" sz="1600" dirty="0"/>
              <a:t>Stitching, sewing and computer training. </a:t>
            </a:r>
          </a:p>
          <a:p>
            <a:pPr>
              <a:spcBef>
                <a:spcPts val="200"/>
              </a:spcBef>
            </a:pPr>
            <a:endParaRPr lang="en-US" sz="1600" dirty="0"/>
          </a:p>
          <a:p>
            <a:pPr marL="0" indent="0">
              <a:spcBef>
                <a:spcPts val="200"/>
              </a:spcBef>
              <a:buNone/>
            </a:pPr>
            <a:r>
              <a:rPr lang="en-US" sz="1800" b="1" dirty="0"/>
              <a:t>Quotes</a:t>
            </a:r>
            <a:r>
              <a:rPr lang="en-US" sz="1600" dirty="0"/>
              <a:t>: 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600" i="1" dirty="0"/>
              <a:t>“When we were involved in the activities, we forget all thoughts and release all the depression” (C).</a:t>
            </a:r>
          </a:p>
          <a:p>
            <a:pPr marL="0" indent="0">
              <a:spcBef>
                <a:spcPts val="200"/>
              </a:spcBef>
              <a:buNone/>
            </a:pPr>
            <a:endParaRPr lang="en-US" sz="1600" i="1" dirty="0"/>
          </a:p>
          <a:p>
            <a:pPr marL="0" indent="0">
              <a:spcBef>
                <a:spcPts val="200"/>
              </a:spcBef>
              <a:buNone/>
            </a:pPr>
            <a:r>
              <a:rPr lang="en-US" sz="1600" i="1" dirty="0"/>
              <a:t>“Today I am a husband earning money from this sewing and I am able to take care of children” (F). </a:t>
            </a:r>
          </a:p>
          <a:p>
            <a:pPr marL="0" indent="0">
              <a:spcBef>
                <a:spcPts val="200"/>
              </a:spcBef>
              <a:buNone/>
            </a:pPr>
            <a:endParaRPr lang="en-US" sz="1600" i="1" dirty="0"/>
          </a:p>
          <a:p>
            <a:pPr marL="0" indent="0">
              <a:spcBef>
                <a:spcPts val="200"/>
              </a:spcBef>
              <a:buNone/>
            </a:pPr>
            <a:r>
              <a:rPr lang="en-US" sz="1600" i="1" dirty="0"/>
              <a:t>“I wanted to learn sewing even before coming to jail, and I got this opportunity inside” (F) </a:t>
            </a:r>
          </a:p>
          <a:p>
            <a:pPr marL="0" indent="0">
              <a:spcBef>
                <a:spcPts val="200"/>
              </a:spcBef>
              <a:buNone/>
            </a:pPr>
            <a:endParaRPr lang="en-US" sz="1600" i="1" dirty="0"/>
          </a:p>
          <a:p>
            <a:pPr marL="0" indent="0">
              <a:spcBef>
                <a:spcPts val="200"/>
              </a:spcBef>
              <a:buNone/>
            </a:pPr>
            <a:r>
              <a:rPr lang="en-US" sz="1600" i="1" dirty="0"/>
              <a:t>“I sew clothes on order at home” (D) and “I was not even getting any sewing work, so I made and sold masks” (F). </a:t>
            </a:r>
          </a:p>
          <a:p>
            <a:pPr marL="0" indent="0">
              <a:spcBef>
                <a:spcPts val="200"/>
              </a:spcBef>
              <a:buNone/>
            </a:pPr>
            <a:endParaRPr lang="en-US" sz="1600" dirty="0"/>
          </a:p>
          <a:p>
            <a:pPr marL="0" indent="0">
              <a:spcBef>
                <a:spcPts val="200"/>
              </a:spcBef>
              <a:buNone/>
            </a:pP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2330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9E976-9933-0B4C-98D8-23F2B7801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706816"/>
            <a:ext cx="11449928" cy="684102"/>
          </a:xfrm>
        </p:spPr>
        <p:txBody>
          <a:bodyPr/>
          <a:lstStyle/>
          <a:p>
            <a:r>
              <a:rPr lang="en-US" dirty="0"/>
              <a:t>RQ2: </a:t>
            </a:r>
            <a:r>
              <a:rPr lang="en-GB" dirty="0"/>
              <a:t>Experiences of NGO employees</a:t>
            </a:r>
            <a:br>
              <a:rPr lang="en-GB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1DF652-17AE-0CB5-3A4A-C9EA1A923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036" y="1390918"/>
            <a:ext cx="11449927" cy="546708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sz="1800" b="1" dirty="0"/>
              <a:t>Criminal intent: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600" dirty="0"/>
              <a:t>Substance abuse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600" dirty="0"/>
              <a:t>Lack of education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600" dirty="0"/>
              <a:t>No social support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600" dirty="0"/>
              <a:t>Mental disorders or brain impairments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600" dirty="0"/>
              <a:t>History of domestic violence or abuse for women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lang="en-US" sz="1600" dirty="0"/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sz="1800" b="1" dirty="0"/>
              <a:t>Challenges faced: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600" dirty="0"/>
              <a:t>Demotivated prisoners.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600" dirty="0"/>
              <a:t>Lack of coordination in the CJS.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600" dirty="0"/>
              <a:t>No support from the government prison administration team.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endParaRPr lang="en-US" sz="1600" dirty="0"/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sz="1800" b="1" dirty="0"/>
              <a:t>Quotes: </a:t>
            </a:r>
            <a:endParaRPr lang="en-US" sz="1600" i="1" dirty="0"/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sz="1600" i="1" dirty="0"/>
              <a:t>“Take a wrong step only when he is not able to differentiate between good and bad or he lacks education and skills, and all these programs make a person complete” (H).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endParaRPr lang="en-US" sz="1600" i="1" dirty="0"/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sz="1600" i="1" dirty="0"/>
              <a:t>”Female inmates’ family doesn’t support them so they live in stress” (K).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endParaRPr lang="en-US" sz="1600" i="1" dirty="0"/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sz="1600" i="1" dirty="0"/>
              <a:t>“The person is sentenced to many years and they get depressed or very sick, yet at those times you can’t do anything” (J). 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961419133"/>
      </p:ext>
    </p:extLst>
  </p:cSld>
  <p:clrMapOvr>
    <a:masterClrMapping/>
  </p:clrMapOvr>
</p:sld>
</file>

<file path=ppt/theme/theme1.xml><?xml version="1.0" encoding="utf-8"?>
<a:theme xmlns:a="http://schemas.openxmlformats.org/drawingml/2006/main" name="UCL_IOE Blue_Slide_Theme">
  <a:themeElements>
    <a:clrScheme name="UCL IOE Blue Theme">
      <a:dk1>
        <a:srgbClr val="000000"/>
      </a:dk1>
      <a:lt1>
        <a:srgbClr val="FFFFFF"/>
      </a:lt1>
      <a:dk2>
        <a:srgbClr val="0033A0"/>
      </a:dk2>
      <a:lt2>
        <a:srgbClr val="CCD6EC"/>
      </a:lt2>
      <a:accent1>
        <a:srgbClr val="8DB9CA"/>
      </a:accent1>
      <a:accent2>
        <a:srgbClr val="F6BE00"/>
      </a:accent2>
      <a:accent3>
        <a:srgbClr val="8F993E"/>
      </a:accent3>
      <a:accent4>
        <a:srgbClr val="EA7600"/>
      </a:accent4>
      <a:accent5>
        <a:srgbClr val="BBC592"/>
      </a:accent5>
      <a:accent6>
        <a:srgbClr val="E03C31"/>
      </a:accent6>
      <a:hlink>
        <a:srgbClr val="0097A9"/>
      </a:hlink>
      <a:folHlink>
        <a:srgbClr val="0097A9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custClrLst>
    <a:custClr name="name of colour">
      <a:srgbClr val="000000"/>
    </a:custClr>
  </a:custClrLst>
  <a:extLst>
    <a:ext uri="{05A4C25C-085E-4340-85A3-A5531E510DB2}">
      <thm15:themeFamily xmlns:thm15="http://schemas.microsoft.com/office/thememl/2012/main" name="UCL_Slide_Master_IOE_Blue.potx" id="{0CE2F74B-38A7-4F55-909D-252E62C5D49C}" vid="{1A32C9EA-8F6A-4D78-A694-0CD8441157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</TotalTime>
  <Words>1747</Words>
  <Application>Microsoft Macintosh PowerPoint</Application>
  <PresentationFormat>Widescreen</PresentationFormat>
  <Paragraphs>176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UCL_IOE Blue_Slide_Theme</vt:lpstr>
      <vt:lpstr>Rehabilitative experiences of ex- prisoners in India: the push for a central prison reform programme </vt:lpstr>
      <vt:lpstr>The Indian Prison System (IPS)</vt:lpstr>
      <vt:lpstr>Problem</vt:lpstr>
      <vt:lpstr>Literature Review</vt:lpstr>
      <vt:lpstr>Research Gap and Questions</vt:lpstr>
      <vt:lpstr>Method</vt:lpstr>
      <vt:lpstr>Results (Rehabilitative support offered) </vt:lpstr>
      <vt:lpstr>RQ1: Experiences of ex-prisoners </vt:lpstr>
      <vt:lpstr>RQ2: Experiences of NGO employees </vt:lpstr>
      <vt:lpstr>RQ3: Policy recommendations</vt:lpstr>
      <vt:lpstr>Applying the ‘Restorative Justice Model’ </vt:lpstr>
      <vt:lpstr>Evaluation  </vt:lpstr>
      <vt:lpstr>All India Jail Manual </vt:lpstr>
    </vt:vector>
  </TitlesOfParts>
  <Company>University College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Petterson, Helen</dc:creator>
  <cp:lastModifiedBy>Rajesh Reddy, Siri</cp:lastModifiedBy>
  <cp:revision>7</cp:revision>
  <dcterms:created xsi:type="dcterms:W3CDTF">2020-09-14T09:34:24Z</dcterms:created>
  <dcterms:modified xsi:type="dcterms:W3CDTF">2022-05-23T23:21:38Z</dcterms:modified>
</cp:coreProperties>
</file>